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y="5143500" cx="9144000"/>
  <p:notesSz cx="6858000" cy="9144000"/>
  <p:embeddedFontLst>
    <p:embeddedFont>
      <p:font typeface="Lato"/>
      <p:regular r:id="rId25"/>
      <p:bold r:id="rId26"/>
      <p:italic r:id="rId27"/>
      <p:boldItalic r:id="rId28"/>
    </p:embeddedFont>
    <p:embeddedFont>
      <p:font typeface="Open Sans"/>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HARSHITA R VASTRAD"/>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30551C6-05FD-4B29-98CC-F6F069063EF7}">
  <a:tblStyle styleId="{130551C6-05FD-4B29-98CC-F6F069063EF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font" Target="fonts/OpenSans-regular.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OpenSans-italic.fntdata"/><Relationship Id="rId30" Type="http://schemas.openxmlformats.org/officeDocument/2006/relationships/font" Target="fonts/OpenSans-bold.fntdata"/><Relationship Id="rId11" Type="http://schemas.openxmlformats.org/officeDocument/2006/relationships/slide" Target="slides/slide4.xml"/><Relationship Id="rId10" Type="http://schemas.openxmlformats.org/officeDocument/2006/relationships/slide" Target="slides/slide3.xml"/><Relationship Id="rId32" Type="http://schemas.openxmlformats.org/officeDocument/2006/relationships/font" Target="fonts/OpenSans-boldItalic.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5-05T06:37:13.575">
    <p:pos x="6000" y="0"/>
    <p:text>add video</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c7563e9faa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c7563e9faa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d6e626b809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d6e626b809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d6e626b809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d6e626b809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d6e626b809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d6e626b809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d4b578f113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d4b578f113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d6e626b809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d6e626b809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d6e626b809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d6e626b809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d6e626b809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d6e626b809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c74cf19056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c74cf19056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d4b578f113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d4b578f113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d4b578f11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d4b578f11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d6e626b80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d6e626b80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d6e626b80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d6e626b80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d4b578f113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d4b578f113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d6e626b809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d6e626b809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d6e626b809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d6e626b809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d6e626b809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d6e626b809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4.jpg"/><Relationship Id="rId5" Type="http://schemas.openxmlformats.org/officeDocument/2006/relationships/image" Target="../media/image6.png"/><Relationship Id="rId6" Type="http://schemas.openxmlformats.org/officeDocument/2006/relationships/hyperlink" Target="http://drive.google.com/file/d/1UrRqOU9i5CIg5tvBKJN_ge4OKceIobcN/view" TargetMode="External"/><Relationship Id="rId7"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jpg"/><Relationship Id="rId4" Type="http://schemas.openxmlformats.org/officeDocument/2006/relationships/image" Target="../media/image6.png"/><Relationship Id="rId5" Type="http://schemas.openxmlformats.org/officeDocument/2006/relationships/hyperlink" Target="http://drive.google.com/file/d/1NtUmAykF1froE1hz6fu9oSnqjIZVruP2/view" TargetMode="External"/><Relationship Id="rId6" Type="http://schemas.openxmlformats.org/officeDocument/2006/relationships/image" Target="../media/image2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jpg"/><Relationship Id="rId4" Type="http://schemas.openxmlformats.org/officeDocument/2006/relationships/image" Target="../media/image6.png"/><Relationship Id="rId5" Type="http://schemas.openxmlformats.org/officeDocument/2006/relationships/image" Target="../media/image20.png"/><Relationship Id="rId6" Type="http://schemas.openxmlformats.org/officeDocument/2006/relationships/hyperlink" Target="http://drive.google.com/file/d/1NtUmAykF1froE1hz6fu9oSnqjIZVruP2/view" TargetMode="External"/><Relationship Id="rId7" Type="http://schemas.openxmlformats.org/officeDocument/2006/relationships/image" Target="../media/image2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jpg"/><Relationship Id="rId4" Type="http://schemas.openxmlformats.org/officeDocument/2006/relationships/image" Target="../media/image6.png"/><Relationship Id="rId5" Type="http://schemas.openxmlformats.org/officeDocument/2006/relationships/hyperlink" Target="http://drive.google.com/file/d/1WUb7FtQFJazk3_Oph-0LAU7CRzrN25wJ/view" TargetMode="External"/><Relationship Id="rId6"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jpg"/><Relationship Id="rId4" Type="http://schemas.openxmlformats.org/officeDocument/2006/relationships/image" Target="../media/image6.png"/><Relationship Id="rId5" Type="http://schemas.openxmlformats.org/officeDocument/2006/relationships/image" Target="../media/image23.png"/><Relationship Id="rId6" Type="http://schemas.openxmlformats.org/officeDocument/2006/relationships/hyperlink" Target="http://drive.google.com/file/d/1SDVypFJS4MLVn3wh6hIEesv9dmRj9U4E/view" TargetMode="External"/><Relationship Id="rId7" Type="http://schemas.openxmlformats.org/officeDocument/2006/relationships/image" Target="../media/image1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jpg"/><Relationship Id="rId4" Type="http://schemas.openxmlformats.org/officeDocument/2006/relationships/image" Target="../media/image6.png"/><Relationship Id="rId5" Type="http://schemas.openxmlformats.org/officeDocument/2006/relationships/hyperlink" Target="http://drive.google.com/file/d/1Z-NfeouEfme84lNzpEIXV6bDxv_WMeel/view" TargetMode="External"/><Relationship Id="rId6" Type="http://schemas.openxmlformats.org/officeDocument/2006/relationships/image" Target="../media/image2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jpg"/><Relationship Id="rId4" Type="http://schemas.openxmlformats.org/officeDocument/2006/relationships/image" Target="../media/image6.png"/><Relationship Id="rId5" Type="http://schemas.openxmlformats.org/officeDocument/2006/relationships/image" Target="../media/image36.png"/><Relationship Id="rId6" Type="http://schemas.openxmlformats.org/officeDocument/2006/relationships/image" Target="../media/image34.png"/><Relationship Id="rId7" Type="http://schemas.openxmlformats.org/officeDocument/2006/relationships/hyperlink" Target="http://drive.google.com/file/d/17YxxEFtvcA28yCQZJjbb-8l8twwEC9-x/view" TargetMode="External"/><Relationship Id="rId8" Type="http://schemas.openxmlformats.org/officeDocument/2006/relationships/image" Target="../media/image2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jpg"/><Relationship Id="rId4" Type="http://schemas.openxmlformats.org/officeDocument/2006/relationships/image" Target="../media/image6.png"/><Relationship Id="rId11" Type="http://schemas.openxmlformats.org/officeDocument/2006/relationships/hyperlink" Target="http://drive.google.com/file/d/1Ujw809GdPuCkeWvp1TwMKTEvYchw1qmA/view" TargetMode="External"/><Relationship Id="rId10" Type="http://schemas.openxmlformats.org/officeDocument/2006/relationships/image" Target="../media/image35.png"/><Relationship Id="rId12" Type="http://schemas.openxmlformats.org/officeDocument/2006/relationships/image" Target="../media/image32.jpg"/><Relationship Id="rId9" Type="http://schemas.openxmlformats.org/officeDocument/2006/relationships/image" Target="../media/image33.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30.png"/><Relationship Id="rId8"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6.png"/><Relationship Id="rId9" Type="http://schemas.openxmlformats.org/officeDocument/2006/relationships/image" Target="../media/image5.jpg"/><Relationship Id="rId5" Type="http://schemas.openxmlformats.org/officeDocument/2006/relationships/image" Target="../media/image8.jpg"/><Relationship Id="rId6" Type="http://schemas.openxmlformats.org/officeDocument/2006/relationships/image" Target="../media/image9.png"/><Relationship Id="rId7" Type="http://schemas.openxmlformats.org/officeDocument/2006/relationships/image" Target="../media/image3.jpg"/><Relationship Id="rId8" Type="http://schemas.openxmlformats.org/officeDocument/2006/relationships/hyperlink" Target="http://drive.google.com/file/d/1UrRqOU9i5CIg5tvBKJN_ge4OKceIobcN/view"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image" Target="../media/image6.png"/><Relationship Id="rId5" Type="http://schemas.openxmlformats.org/officeDocument/2006/relationships/hyperlink" Target="http://drive.google.com/file/d/1UrRqOU9i5CIg5tvBKJN_ge4OKceIobcN/view" TargetMode="External"/><Relationship Id="rId6"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6.png"/><Relationship Id="rId5" Type="http://schemas.openxmlformats.org/officeDocument/2006/relationships/hyperlink" Target="http://drive.google.com/file/d/1KOSnZBEtyniRtsiRrzExCsJZAzuZnHAX/view" TargetMode="External"/><Relationship Id="rId6"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jpg"/><Relationship Id="rId4" Type="http://schemas.openxmlformats.org/officeDocument/2006/relationships/image" Target="../media/image6.png"/><Relationship Id="rId5" Type="http://schemas.openxmlformats.org/officeDocument/2006/relationships/hyperlink" Target="http://drive.google.com/file/d/1TgoUB77fWBoNuyIn3OysYAReOLxuwMcD/view" TargetMode="External"/><Relationship Id="rId6"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jpg"/><Relationship Id="rId4" Type="http://schemas.openxmlformats.org/officeDocument/2006/relationships/image" Target="../media/image6.png"/><Relationship Id="rId5" Type="http://schemas.openxmlformats.org/officeDocument/2006/relationships/hyperlink" Target="http://drive.google.com/file/d/1H5YomxnFgQ5OF8-tyh5-TwbyNFUO8-5p/view" TargetMode="External"/><Relationship Id="rId6" Type="http://schemas.openxmlformats.org/officeDocument/2006/relationships/image" Target="../media/image17.jpg"/><Relationship Id="rId7" Type="http://schemas.openxmlformats.org/officeDocument/2006/relationships/hyperlink" Target="http://drive.google.com/file/d/13WUOrJ8uwZ9mzP7VmD5Y7wbIZCqEzE0a/view" TargetMode="External"/><Relationship Id="rId8" Type="http://schemas.openxmlformats.org/officeDocument/2006/relationships/image" Target="../media/image1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jpg"/><Relationship Id="rId4" Type="http://schemas.openxmlformats.org/officeDocument/2006/relationships/image" Target="../media/image6.png"/><Relationship Id="rId5" Type="http://schemas.openxmlformats.org/officeDocument/2006/relationships/image" Target="../media/image24.png"/><Relationship Id="rId6" Type="http://schemas.openxmlformats.org/officeDocument/2006/relationships/hyperlink" Target="http://drive.google.com/file/d/1PaKy_-GdZqi-Y3wXetuNzceVXfjrGPyp/view" TargetMode="External"/><Relationship Id="rId7"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jpg"/><Relationship Id="rId4" Type="http://schemas.openxmlformats.org/officeDocument/2006/relationships/image" Target="../media/image6.png"/><Relationship Id="rId10" Type="http://schemas.openxmlformats.org/officeDocument/2006/relationships/image" Target="../media/image21.jpg"/><Relationship Id="rId9" Type="http://schemas.openxmlformats.org/officeDocument/2006/relationships/hyperlink" Target="http://drive.google.com/file/d/1NtUmAykF1froE1hz6fu9oSnqjIZVruP2/view" TargetMode="External"/><Relationship Id="rId5" Type="http://schemas.openxmlformats.org/officeDocument/2006/relationships/image" Target="../media/image19.png"/><Relationship Id="rId6" Type="http://schemas.openxmlformats.org/officeDocument/2006/relationships/image" Target="../media/image15.png"/><Relationship Id="rId7" Type="http://schemas.openxmlformats.org/officeDocument/2006/relationships/image" Target="../media/image22.png"/><Relationship Id="rId8"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jpg"/><Relationship Id="rId4" Type="http://schemas.openxmlformats.org/officeDocument/2006/relationships/image" Target="../media/image6.png"/><Relationship Id="rId5" Type="http://schemas.openxmlformats.org/officeDocument/2006/relationships/image" Target="../media/image13.png"/><Relationship Id="rId6" Type="http://schemas.openxmlformats.org/officeDocument/2006/relationships/hyperlink" Target="http://drive.google.com/file/d/1NtUmAykF1froE1hz6fu9oSnqjIZVruP2/view" TargetMode="External"/><Relationship Id="rId7"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descr="C:\Users\rajsekar\Pictures\ECE LOGO.jpg" id="54" name="Google Shape;54;p13"/>
          <p:cNvPicPr preferRelativeResize="0"/>
          <p:nvPr/>
        </p:nvPicPr>
        <p:blipFill rotWithShape="1">
          <a:blip r:embed="rId4">
            <a:alphaModFix/>
          </a:blip>
          <a:srcRect b="0" l="0" r="0" t="0"/>
          <a:stretch/>
        </p:blipFill>
        <p:spPr>
          <a:xfrm>
            <a:off x="8152225" y="228850"/>
            <a:ext cx="639750" cy="639750"/>
          </a:xfrm>
          <a:prstGeom prst="rect">
            <a:avLst/>
          </a:prstGeom>
          <a:noFill/>
          <a:ln>
            <a:noFill/>
          </a:ln>
        </p:spPr>
      </p:pic>
      <p:sp>
        <p:nvSpPr>
          <p:cNvPr id="55" name="Google Shape;55;p13"/>
          <p:cNvSpPr txBox="1"/>
          <p:nvPr/>
        </p:nvSpPr>
        <p:spPr>
          <a:xfrm>
            <a:off x="6658375" y="44928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56" name="Google Shape;56;p13"/>
          <p:cNvSpPr txBox="1"/>
          <p:nvPr/>
        </p:nvSpPr>
        <p:spPr>
          <a:xfrm>
            <a:off x="4222175" y="4625400"/>
            <a:ext cx="2672400" cy="289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Robotic Arm BCI</a:t>
            </a:r>
            <a:endParaRPr sz="1200">
              <a:solidFill>
                <a:srgbClr val="888888"/>
              </a:solidFill>
              <a:latin typeface="Calibri"/>
              <a:ea typeface="Calibri"/>
              <a:cs typeface="Calibri"/>
              <a:sym typeface="Calibri"/>
            </a:endParaRPr>
          </a:p>
        </p:txBody>
      </p:sp>
      <p:sp>
        <p:nvSpPr>
          <p:cNvPr id="57" name="Google Shape;57;p13"/>
          <p:cNvSpPr txBox="1"/>
          <p:nvPr/>
        </p:nvSpPr>
        <p:spPr>
          <a:xfrm>
            <a:off x="2522024" y="4625400"/>
            <a:ext cx="1896900" cy="289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sz="1200">
                <a:solidFill>
                  <a:srgbClr val="888888"/>
                </a:solidFill>
                <a:latin typeface="Calibri"/>
                <a:ea typeface="Calibri"/>
                <a:cs typeface="Calibri"/>
                <a:sym typeface="Calibri"/>
              </a:rPr>
              <a:t>6</a:t>
            </a:r>
            <a:r>
              <a:rPr lang="en-GB" sz="1200">
                <a:solidFill>
                  <a:srgbClr val="888888"/>
                </a:solidFill>
                <a:latin typeface="Calibri"/>
                <a:ea typeface="Calibri"/>
                <a:cs typeface="Calibri"/>
                <a:sym typeface="Calibri"/>
              </a:rPr>
              <a:t>/05/2021</a:t>
            </a:r>
            <a:endParaRPr sz="1200">
              <a:solidFill>
                <a:srgbClr val="888888"/>
              </a:solidFill>
              <a:latin typeface="Calibri"/>
              <a:ea typeface="Calibri"/>
              <a:cs typeface="Calibri"/>
              <a:sym typeface="Calibri"/>
            </a:endParaRPr>
          </a:p>
        </p:txBody>
      </p:sp>
      <p:pic>
        <p:nvPicPr>
          <p:cNvPr id="58" name="Google Shape;58;p13"/>
          <p:cNvPicPr preferRelativeResize="0"/>
          <p:nvPr/>
        </p:nvPicPr>
        <p:blipFill>
          <a:blip r:embed="rId5">
            <a:alphaModFix/>
          </a:blip>
          <a:stretch>
            <a:fillRect/>
          </a:stretch>
        </p:blipFill>
        <p:spPr>
          <a:xfrm>
            <a:off x="761475" y="228850"/>
            <a:ext cx="777125" cy="726525"/>
          </a:xfrm>
          <a:prstGeom prst="rect">
            <a:avLst/>
          </a:prstGeom>
          <a:noFill/>
          <a:ln>
            <a:noFill/>
          </a:ln>
        </p:spPr>
      </p:pic>
      <p:sp>
        <p:nvSpPr>
          <p:cNvPr id="59" name="Google Shape;59;p13"/>
          <p:cNvSpPr/>
          <p:nvPr/>
        </p:nvSpPr>
        <p:spPr>
          <a:xfrm>
            <a:off x="0" y="0"/>
            <a:ext cx="2395500" cy="5143500"/>
          </a:xfrm>
          <a:prstGeom prst="rect">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 name="Google Shape;60;p13"/>
          <p:cNvPicPr preferRelativeResize="0"/>
          <p:nvPr/>
        </p:nvPicPr>
        <p:blipFill>
          <a:blip r:embed="rId5">
            <a:alphaModFix/>
          </a:blip>
          <a:stretch>
            <a:fillRect/>
          </a:stretch>
        </p:blipFill>
        <p:spPr>
          <a:xfrm>
            <a:off x="761475" y="228850"/>
            <a:ext cx="777125" cy="726525"/>
          </a:xfrm>
          <a:prstGeom prst="rect">
            <a:avLst/>
          </a:prstGeom>
          <a:noFill/>
          <a:ln>
            <a:noFill/>
          </a:ln>
        </p:spPr>
      </p:pic>
      <p:sp>
        <p:nvSpPr>
          <p:cNvPr id="61" name="Google Shape;61;p13"/>
          <p:cNvSpPr/>
          <p:nvPr/>
        </p:nvSpPr>
        <p:spPr>
          <a:xfrm>
            <a:off x="604200" y="1440900"/>
            <a:ext cx="1187100" cy="169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txBox="1"/>
          <p:nvPr/>
        </p:nvSpPr>
        <p:spPr>
          <a:xfrm>
            <a:off x="2395500" y="1440900"/>
            <a:ext cx="73431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GB" sz="4300">
                <a:solidFill>
                  <a:schemeClr val="dk1"/>
                </a:solidFill>
                <a:latin typeface="Calibri"/>
                <a:ea typeface="Calibri"/>
                <a:cs typeface="Calibri"/>
                <a:sym typeface="Calibri"/>
              </a:rPr>
              <a:t>          </a:t>
            </a:r>
            <a:r>
              <a:rPr b="1" lang="en-GB" sz="4300">
                <a:solidFill>
                  <a:schemeClr val="dk1"/>
                </a:solidFill>
                <a:latin typeface="Calibri"/>
                <a:ea typeface="Calibri"/>
                <a:cs typeface="Calibri"/>
                <a:sym typeface="Calibri"/>
              </a:rPr>
              <a:t>Robotic Arm BCI</a:t>
            </a:r>
            <a:endParaRPr b="1" sz="43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63" name="Google Shape;63;p13"/>
          <p:cNvSpPr txBox="1"/>
          <p:nvPr/>
        </p:nvSpPr>
        <p:spPr>
          <a:xfrm>
            <a:off x="3588850" y="2571750"/>
            <a:ext cx="4316700" cy="4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b="1" lang="en-GB" sz="1800">
                <a:solidFill>
                  <a:schemeClr val="dk1"/>
                </a:solidFill>
              </a:rPr>
              <a:t>                          </a:t>
            </a:r>
            <a:r>
              <a:rPr b="1" lang="en-GB" sz="1800">
                <a:solidFill>
                  <a:schemeClr val="dk1"/>
                </a:solidFill>
              </a:rPr>
              <a:t>309</a:t>
            </a:r>
            <a:endParaRPr b="1" sz="1800">
              <a:solidFill>
                <a:schemeClr val="dk1"/>
              </a:solidFill>
            </a:endParaRPr>
          </a:p>
          <a:p>
            <a:pPr indent="0" lvl="0" marL="0" rtl="0" algn="l">
              <a:spcBef>
                <a:spcPts val="0"/>
              </a:spcBef>
              <a:spcAft>
                <a:spcPts val="0"/>
              </a:spcAft>
              <a:buNone/>
            </a:pPr>
            <a:r>
              <a:t/>
            </a:r>
            <a:endParaRPr/>
          </a:p>
        </p:txBody>
      </p:sp>
      <p:sp>
        <p:nvSpPr>
          <p:cNvPr id="64" name="Google Shape;64;p13"/>
          <p:cNvSpPr txBox="1"/>
          <p:nvPr/>
        </p:nvSpPr>
        <p:spPr>
          <a:xfrm>
            <a:off x="4680400" y="3392350"/>
            <a:ext cx="2133600" cy="7266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640"/>
              </a:spcBef>
              <a:spcAft>
                <a:spcPts val="0"/>
              </a:spcAft>
              <a:buClr>
                <a:schemeClr val="dk1"/>
              </a:buClr>
              <a:buSzPts val="1100"/>
              <a:buFont typeface="Arial"/>
              <a:buNone/>
            </a:pPr>
            <a:r>
              <a:rPr b="1" lang="en-GB" sz="3200">
                <a:solidFill>
                  <a:schemeClr val="dk1"/>
                </a:solidFill>
                <a:latin typeface="Calibri"/>
                <a:ea typeface="Calibri"/>
                <a:cs typeface="Calibri"/>
                <a:sym typeface="Calibri"/>
              </a:rPr>
              <a:t> </a:t>
            </a:r>
            <a:r>
              <a:rPr b="1" lang="en-GB" sz="3200">
                <a:solidFill>
                  <a:schemeClr val="dk1"/>
                </a:solidFill>
                <a:latin typeface="Calibri"/>
                <a:ea typeface="Calibri"/>
                <a:cs typeface="Calibri"/>
                <a:sym typeface="Calibri"/>
              </a:rPr>
              <a:t>8 Credits</a:t>
            </a:r>
            <a:endParaRPr sz="3200">
              <a:solidFill>
                <a:srgbClr val="888888"/>
              </a:solidFill>
              <a:latin typeface="Calibri"/>
              <a:ea typeface="Calibri"/>
              <a:cs typeface="Calibri"/>
              <a:sym typeface="Calibri"/>
            </a:endParaRPr>
          </a:p>
          <a:p>
            <a:pPr indent="0" lvl="0" marL="0" rtl="0" algn="l">
              <a:spcBef>
                <a:spcPts val="0"/>
              </a:spcBef>
              <a:spcAft>
                <a:spcPts val="0"/>
              </a:spcAft>
              <a:buNone/>
            </a:pPr>
            <a:r>
              <a:t/>
            </a:r>
            <a:endParaRPr/>
          </a:p>
        </p:txBody>
      </p:sp>
      <p:pic>
        <p:nvPicPr>
          <p:cNvPr id="65" name="Google Shape;65;p13" title="intro.mp4">
            <a:hlinkClick r:id="rId6"/>
          </p:cNvPr>
          <p:cNvPicPr preferRelativeResize="0"/>
          <p:nvPr/>
        </p:nvPicPr>
        <p:blipFill>
          <a:blip r:embed="rId7">
            <a:alphaModFix/>
          </a:blip>
          <a:stretch>
            <a:fillRect/>
          </a:stretch>
        </p:blipFill>
        <p:spPr>
          <a:xfrm>
            <a:off x="604200" y="1478900"/>
            <a:ext cx="1187100" cy="1657600"/>
          </a:xfrm>
          <a:prstGeom prst="rect">
            <a:avLst/>
          </a:prstGeom>
          <a:noFill/>
          <a:ln>
            <a:noFill/>
          </a:ln>
          <a:effectLst>
            <a:outerShdw blurRad="57150" rotWithShape="0" algn="bl" dir="5400000" dist="19050">
              <a:srgbClr val="000000">
                <a:alpha val="50000"/>
              </a:srgbClr>
            </a:outerShdw>
          </a:effectLst>
        </p:spPr>
      </p:pic>
      <p:sp>
        <p:nvSpPr>
          <p:cNvPr id="66" name="Google Shape;66;p13"/>
          <p:cNvSpPr txBox="1"/>
          <p:nvPr/>
        </p:nvSpPr>
        <p:spPr>
          <a:xfrm>
            <a:off x="556488" y="3622025"/>
            <a:ext cx="11871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700">
                <a:solidFill>
                  <a:schemeClr val="lt1"/>
                </a:solidFill>
                <a:latin typeface="Calibri"/>
                <a:ea typeface="Calibri"/>
                <a:cs typeface="Calibri"/>
                <a:sym typeface="Calibri"/>
              </a:rPr>
              <a:t>Saisri</a:t>
            </a:r>
            <a:endParaRPr sz="17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5"/>
                                        </p:tgtEl>
                                        <p:attrNameLst>
                                          <p:attrName>style.visibility</p:attrName>
                                        </p:attrNameLst>
                                      </p:cBhvr>
                                      <p:to>
                                        <p:strVal val="visible"/>
                                      </p:to>
                                    </p:set>
                                    <p:animEffect filter="fade" transition="in">
                                      <p:cBhvr>
                                        <p:cTn dur="1000"/>
                                        <p:tgtEl>
                                          <p:spTgt spid="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2"/>
          <p:cNvSpPr txBox="1"/>
          <p:nvPr/>
        </p:nvSpPr>
        <p:spPr>
          <a:xfrm>
            <a:off x="1378125" y="480475"/>
            <a:ext cx="8080800" cy="365100"/>
          </a:xfrm>
          <a:prstGeom prst="rect">
            <a:avLst/>
          </a:prstGeom>
          <a:noFill/>
          <a:ln>
            <a:noFill/>
          </a:ln>
        </p:spPr>
        <p:txBody>
          <a:bodyPr anchorCtr="0" anchor="t" bIns="91425" lIns="91425" spcFirstLastPara="1" rIns="91425" wrap="square" tIns="91425">
            <a:noAutofit/>
          </a:bodyPr>
          <a:lstStyle/>
          <a:p>
            <a:pPr indent="457200" lvl="0" marL="2743200" rtl="0" algn="l">
              <a:spcBef>
                <a:spcPts val="0"/>
              </a:spcBef>
              <a:spcAft>
                <a:spcPts val="0"/>
              </a:spcAft>
              <a:buClr>
                <a:schemeClr val="dk1"/>
              </a:buClr>
              <a:buSzPts val="1100"/>
              <a:buFont typeface="Arial"/>
              <a:buNone/>
            </a:pPr>
            <a:r>
              <a:rPr lang="en-GB" sz="2800" u="sng">
                <a:solidFill>
                  <a:schemeClr val="dk1"/>
                </a:solidFill>
              </a:rPr>
              <a:t>ACCURACY</a:t>
            </a:r>
            <a:endParaRPr sz="2800" u="sng">
              <a:solidFill>
                <a:schemeClr val="dk1"/>
              </a:solidFill>
            </a:endParaRPr>
          </a:p>
          <a:p>
            <a:pPr indent="0" lvl="0" marL="0" rtl="0" algn="l">
              <a:spcBef>
                <a:spcPts val="0"/>
              </a:spcBef>
              <a:spcAft>
                <a:spcPts val="0"/>
              </a:spcAft>
              <a:buClr>
                <a:schemeClr val="dk1"/>
              </a:buClr>
              <a:buSzPts val="1100"/>
              <a:buFont typeface="Arial"/>
              <a:buNone/>
            </a:pPr>
            <a:r>
              <a:t/>
            </a:r>
            <a:endParaRPr sz="2800">
              <a:solidFill>
                <a:schemeClr val="dk1"/>
              </a:solidFill>
            </a:endParaRPr>
          </a:p>
          <a:p>
            <a:pPr indent="0" lvl="0" marL="0" rtl="0" algn="ctr">
              <a:spcBef>
                <a:spcPts val="0"/>
              </a:spcBef>
              <a:spcAft>
                <a:spcPts val="0"/>
              </a:spcAft>
              <a:buNone/>
            </a:pPr>
            <a:r>
              <a:t/>
            </a:r>
            <a:endParaRPr b="1" sz="2800">
              <a:solidFill>
                <a:schemeClr val="dk1"/>
              </a:solidFill>
            </a:endParaRPr>
          </a:p>
        </p:txBody>
      </p:sp>
      <p:pic>
        <p:nvPicPr>
          <p:cNvPr descr="C:\Users\rajsekar\Pictures\ECE LOGO.jpg" id="336" name="Google Shape;336;p22"/>
          <p:cNvPicPr preferRelativeResize="0"/>
          <p:nvPr/>
        </p:nvPicPr>
        <p:blipFill rotWithShape="1">
          <a:blip r:embed="rId3">
            <a:alphaModFix/>
          </a:blip>
          <a:srcRect b="0" l="0" r="0" t="0"/>
          <a:stretch/>
        </p:blipFill>
        <p:spPr>
          <a:xfrm>
            <a:off x="8152225" y="228850"/>
            <a:ext cx="639750" cy="639750"/>
          </a:xfrm>
          <a:prstGeom prst="rect">
            <a:avLst/>
          </a:prstGeom>
          <a:noFill/>
          <a:ln>
            <a:noFill/>
          </a:ln>
        </p:spPr>
      </p:pic>
      <p:sp>
        <p:nvSpPr>
          <p:cNvPr id="337" name="Google Shape;337;p22"/>
          <p:cNvSpPr txBox="1"/>
          <p:nvPr/>
        </p:nvSpPr>
        <p:spPr>
          <a:xfrm>
            <a:off x="6658375" y="44928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338" name="Google Shape;338;p22"/>
          <p:cNvSpPr txBox="1"/>
          <p:nvPr/>
        </p:nvSpPr>
        <p:spPr>
          <a:xfrm>
            <a:off x="4222175" y="4625400"/>
            <a:ext cx="2672400" cy="289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Robotic Arm BCI</a:t>
            </a:r>
            <a:endParaRPr sz="1200">
              <a:solidFill>
                <a:srgbClr val="888888"/>
              </a:solidFill>
              <a:latin typeface="Calibri"/>
              <a:ea typeface="Calibri"/>
              <a:cs typeface="Calibri"/>
              <a:sym typeface="Calibri"/>
            </a:endParaRPr>
          </a:p>
        </p:txBody>
      </p:sp>
      <p:sp>
        <p:nvSpPr>
          <p:cNvPr id="339" name="Google Shape;339;p22"/>
          <p:cNvSpPr/>
          <p:nvPr/>
        </p:nvSpPr>
        <p:spPr>
          <a:xfrm>
            <a:off x="0" y="0"/>
            <a:ext cx="2395500" cy="5143500"/>
          </a:xfrm>
          <a:prstGeom prst="rect">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0" name="Google Shape;340;p22"/>
          <p:cNvPicPr preferRelativeResize="0"/>
          <p:nvPr/>
        </p:nvPicPr>
        <p:blipFill>
          <a:blip r:embed="rId4">
            <a:alphaModFix/>
          </a:blip>
          <a:stretch>
            <a:fillRect/>
          </a:stretch>
        </p:blipFill>
        <p:spPr>
          <a:xfrm>
            <a:off x="761475" y="228850"/>
            <a:ext cx="777125" cy="726525"/>
          </a:xfrm>
          <a:prstGeom prst="rect">
            <a:avLst/>
          </a:prstGeom>
          <a:noFill/>
          <a:ln>
            <a:noFill/>
          </a:ln>
        </p:spPr>
      </p:pic>
      <p:sp>
        <p:nvSpPr>
          <p:cNvPr id="341" name="Google Shape;341;p22"/>
          <p:cNvSpPr/>
          <p:nvPr/>
        </p:nvSpPr>
        <p:spPr>
          <a:xfrm>
            <a:off x="604200" y="1440900"/>
            <a:ext cx="1187100" cy="169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2"/>
          <p:cNvSpPr txBox="1"/>
          <p:nvPr/>
        </p:nvSpPr>
        <p:spPr>
          <a:xfrm>
            <a:off x="2021700" y="1078575"/>
            <a:ext cx="7177200" cy="365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700">
                <a:solidFill>
                  <a:schemeClr val="dk1"/>
                </a:solidFill>
                <a:latin typeface="Open Sans"/>
                <a:ea typeface="Open Sans"/>
                <a:cs typeface="Open Sans"/>
                <a:sym typeface="Open Sans"/>
              </a:rPr>
              <a:t>Fine tuning the model by varying different parameters</a:t>
            </a:r>
            <a:endParaRPr sz="1700">
              <a:solidFill>
                <a:schemeClr val="dk1"/>
              </a:solidFill>
              <a:latin typeface="Open Sans"/>
              <a:ea typeface="Open Sans"/>
              <a:cs typeface="Open Sans"/>
              <a:sym typeface="Open Sans"/>
            </a:endParaRPr>
          </a:p>
          <a:p>
            <a:pPr indent="0" lvl="0" marL="1371600" rtl="0" algn="ctr">
              <a:lnSpc>
                <a:spcPct val="115000"/>
              </a:lnSpc>
              <a:spcBef>
                <a:spcPts val="1600"/>
              </a:spcBef>
              <a:spcAft>
                <a:spcPts val="1600"/>
              </a:spcAft>
              <a:buNone/>
            </a:pPr>
            <a:r>
              <a:t/>
            </a:r>
            <a:endParaRPr sz="1700">
              <a:solidFill>
                <a:schemeClr val="dk1"/>
              </a:solidFill>
              <a:latin typeface="Open Sans"/>
              <a:ea typeface="Open Sans"/>
              <a:cs typeface="Open Sans"/>
              <a:sym typeface="Open Sans"/>
            </a:endParaRPr>
          </a:p>
        </p:txBody>
      </p:sp>
      <p:graphicFrame>
        <p:nvGraphicFramePr>
          <p:cNvPr id="343" name="Google Shape;343;p22"/>
          <p:cNvGraphicFramePr/>
          <p:nvPr/>
        </p:nvGraphicFramePr>
        <p:xfrm>
          <a:off x="2597775" y="1561163"/>
          <a:ext cx="3000000" cy="3000000"/>
        </p:xfrm>
        <a:graphic>
          <a:graphicData uri="http://schemas.openxmlformats.org/drawingml/2006/table">
            <a:tbl>
              <a:tblPr>
                <a:noFill/>
                <a:tableStyleId>{130551C6-05FD-4B29-98CC-F6F069063EF7}</a:tableStyleId>
              </a:tblPr>
              <a:tblGrid>
                <a:gridCol w="3095925"/>
                <a:gridCol w="3165125"/>
              </a:tblGrid>
              <a:tr h="381000">
                <a:tc>
                  <a:txBody>
                    <a:bodyPr/>
                    <a:lstStyle/>
                    <a:p>
                      <a:pPr indent="0" lvl="0" marL="0" rtl="0" algn="ctr">
                        <a:spcBef>
                          <a:spcPts val="0"/>
                        </a:spcBef>
                        <a:spcAft>
                          <a:spcPts val="0"/>
                        </a:spcAft>
                        <a:buNone/>
                      </a:pPr>
                      <a:r>
                        <a:rPr b="1" lang="en-GB"/>
                        <a:t>Parameters</a:t>
                      </a:r>
                      <a:endParaRPr b="1"/>
                    </a:p>
                  </a:txBody>
                  <a:tcPr marT="91425" marB="91425" marR="91425" marL="91425"/>
                </a:tc>
                <a:tc>
                  <a:txBody>
                    <a:bodyPr/>
                    <a:lstStyle/>
                    <a:p>
                      <a:pPr indent="0" lvl="0" marL="0" rtl="0" algn="ctr">
                        <a:spcBef>
                          <a:spcPts val="0"/>
                        </a:spcBef>
                        <a:spcAft>
                          <a:spcPts val="0"/>
                        </a:spcAft>
                        <a:buNone/>
                      </a:pPr>
                      <a:r>
                        <a:rPr b="1" lang="en-GB"/>
                        <a:t>Accuracy</a:t>
                      </a:r>
                      <a:endParaRPr b="1"/>
                    </a:p>
                  </a:txBody>
                  <a:tcPr marT="91425" marB="91425" marR="91425" marL="91425"/>
                </a:tc>
              </a:tr>
              <a:tr h="381000">
                <a:tc>
                  <a:txBody>
                    <a:bodyPr/>
                    <a:lstStyle/>
                    <a:p>
                      <a:pPr indent="0" lvl="0" marL="0" rtl="0" algn="ctr">
                        <a:spcBef>
                          <a:spcPts val="0"/>
                        </a:spcBef>
                        <a:spcAft>
                          <a:spcPts val="0"/>
                        </a:spcAft>
                        <a:buNone/>
                      </a:pPr>
                      <a:r>
                        <a:rPr lang="en-GB"/>
                        <a:t>Changing the optimizer (adam)</a:t>
                      </a:r>
                      <a:endParaRPr/>
                    </a:p>
                  </a:txBody>
                  <a:tcPr marT="91425" marB="91425" marR="91425" marL="91425"/>
                </a:tc>
                <a:tc>
                  <a:txBody>
                    <a:bodyPr/>
                    <a:lstStyle/>
                    <a:p>
                      <a:pPr indent="0" lvl="0" marL="0" rtl="0" algn="ctr">
                        <a:spcBef>
                          <a:spcPts val="0"/>
                        </a:spcBef>
                        <a:spcAft>
                          <a:spcPts val="0"/>
                        </a:spcAft>
                        <a:buNone/>
                      </a:pPr>
                      <a:r>
                        <a:rPr lang="en-GB"/>
                        <a:t>68.27%</a:t>
                      </a:r>
                      <a:endParaRPr/>
                    </a:p>
                  </a:txBody>
                  <a:tcPr marT="91425" marB="91425" marR="91425" marL="91425"/>
                </a:tc>
              </a:tr>
              <a:tr h="572225">
                <a:tc>
                  <a:txBody>
                    <a:bodyPr/>
                    <a:lstStyle/>
                    <a:p>
                      <a:pPr indent="0" lvl="0" marL="0" rtl="0" algn="ctr">
                        <a:lnSpc>
                          <a:spcPct val="115000"/>
                        </a:lnSpc>
                        <a:spcBef>
                          <a:spcPts val="0"/>
                        </a:spcBef>
                        <a:spcAft>
                          <a:spcPts val="1600"/>
                        </a:spcAft>
                        <a:buNone/>
                      </a:pPr>
                      <a:r>
                        <a:rPr lang="en-GB"/>
                        <a:t>Changing drop out value(0.2)</a:t>
                      </a:r>
                      <a:endParaRPr/>
                    </a:p>
                  </a:txBody>
                  <a:tcPr marT="91425" marB="91425" marR="91425" marL="91425"/>
                </a:tc>
                <a:tc>
                  <a:txBody>
                    <a:bodyPr/>
                    <a:lstStyle/>
                    <a:p>
                      <a:pPr indent="0" lvl="0" marL="0" rtl="0" algn="ctr">
                        <a:spcBef>
                          <a:spcPts val="0"/>
                        </a:spcBef>
                        <a:spcAft>
                          <a:spcPts val="0"/>
                        </a:spcAft>
                        <a:buNone/>
                      </a:pPr>
                      <a:r>
                        <a:rPr lang="en-GB"/>
                        <a:t>67.06%</a:t>
                      </a:r>
                      <a:endParaRPr/>
                    </a:p>
                  </a:txBody>
                  <a:tcPr marT="91425" marB="91425" marR="91425" marL="91425"/>
                </a:tc>
              </a:tr>
              <a:tr h="642750">
                <a:tc>
                  <a:txBody>
                    <a:bodyPr/>
                    <a:lstStyle/>
                    <a:p>
                      <a:pPr indent="0" lvl="0" marL="0" rtl="0" algn="ctr">
                        <a:spcBef>
                          <a:spcPts val="0"/>
                        </a:spcBef>
                        <a:spcAft>
                          <a:spcPts val="0"/>
                        </a:spcAft>
                        <a:buNone/>
                      </a:pPr>
                      <a:r>
                        <a:rPr lang="en-GB"/>
                        <a:t>Number of layers</a:t>
                      </a:r>
                      <a:endParaRPr/>
                    </a:p>
                  </a:txBody>
                  <a:tcPr marT="91425" marB="91425" marR="91425" marL="91425"/>
                </a:tc>
                <a:tc>
                  <a:txBody>
                    <a:bodyPr/>
                    <a:lstStyle/>
                    <a:p>
                      <a:pPr indent="0" lvl="0" marL="0" rtl="0" algn="ctr">
                        <a:spcBef>
                          <a:spcPts val="0"/>
                        </a:spcBef>
                        <a:spcAft>
                          <a:spcPts val="0"/>
                        </a:spcAft>
                        <a:buNone/>
                      </a:pPr>
                      <a:r>
                        <a:rPr lang="en-GB"/>
                        <a:t>68.79% (Two hidden layers)</a:t>
                      </a:r>
                      <a:endParaRPr/>
                    </a:p>
                    <a:p>
                      <a:pPr indent="0" lvl="0" marL="0" rtl="0" algn="ctr">
                        <a:spcBef>
                          <a:spcPts val="0"/>
                        </a:spcBef>
                        <a:spcAft>
                          <a:spcPts val="0"/>
                        </a:spcAft>
                        <a:buNone/>
                      </a:pPr>
                      <a:r>
                        <a:rPr lang="en-GB"/>
                        <a:t>67.23% (Single hidden layer)</a:t>
                      </a:r>
                      <a:endParaRPr/>
                    </a:p>
                  </a:txBody>
                  <a:tcPr marT="91425" marB="91425" marR="91425" marL="91425"/>
                </a:tc>
              </a:tr>
              <a:tr h="381000">
                <a:tc>
                  <a:txBody>
                    <a:bodyPr/>
                    <a:lstStyle/>
                    <a:p>
                      <a:pPr indent="0" lvl="0" marL="0" rtl="0" algn="ctr">
                        <a:spcBef>
                          <a:spcPts val="0"/>
                        </a:spcBef>
                        <a:spcAft>
                          <a:spcPts val="0"/>
                        </a:spcAft>
                        <a:buNone/>
                      </a:pPr>
                      <a:r>
                        <a:rPr lang="en-GB"/>
                        <a:t>Early stopping</a:t>
                      </a:r>
                      <a:endParaRPr/>
                    </a:p>
                  </a:txBody>
                  <a:tcPr marT="91425" marB="91425" marR="91425" marL="91425"/>
                </a:tc>
                <a:tc>
                  <a:txBody>
                    <a:bodyPr/>
                    <a:lstStyle/>
                    <a:p>
                      <a:pPr indent="0" lvl="0" marL="0" rtl="0" algn="ctr">
                        <a:spcBef>
                          <a:spcPts val="0"/>
                        </a:spcBef>
                        <a:spcAft>
                          <a:spcPts val="0"/>
                        </a:spcAft>
                        <a:buNone/>
                      </a:pPr>
                      <a:r>
                        <a:rPr lang="en-GB"/>
                        <a:t>70.6%</a:t>
                      </a:r>
                      <a:endParaRPr/>
                    </a:p>
                  </a:txBody>
                  <a:tcPr marT="91425" marB="91425" marR="91425" marL="91425"/>
                </a:tc>
              </a:tr>
              <a:tr h="381000">
                <a:tc>
                  <a:txBody>
                    <a:bodyPr/>
                    <a:lstStyle/>
                    <a:p>
                      <a:pPr indent="0" lvl="0" marL="0" rtl="0" algn="ctr">
                        <a:spcBef>
                          <a:spcPts val="0"/>
                        </a:spcBef>
                        <a:spcAft>
                          <a:spcPts val="0"/>
                        </a:spcAft>
                        <a:buNone/>
                      </a:pPr>
                      <a:r>
                        <a:rPr lang="en-GB"/>
                        <a:t>L2 Regularisation</a:t>
                      </a:r>
                      <a:endParaRPr/>
                    </a:p>
                  </a:txBody>
                  <a:tcPr marT="91425" marB="91425" marR="91425" marL="91425"/>
                </a:tc>
                <a:tc>
                  <a:txBody>
                    <a:bodyPr/>
                    <a:lstStyle/>
                    <a:p>
                      <a:pPr indent="0" lvl="0" marL="0" rtl="0" algn="ctr">
                        <a:spcBef>
                          <a:spcPts val="0"/>
                        </a:spcBef>
                        <a:spcAft>
                          <a:spcPts val="0"/>
                        </a:spcAft>
                        <a:buNone/>
                      </a:pPr>
                      <a:r>
                        <a:rPr lang="en-GB"/>
                        <a:t>69.65%</a:t>
                      </a:r>
                      <a:endParaRPr/>
                    </a:p>
                  </a:txBody>
                  <a:tcPr marT="91425" marB="91425" marR="91425" marL="91425"/>
                </a:tc>
              </a:tr>
            </a:tbl>
          </a:graphicData>
        </a:graphic>
      </p:graphicFrame>
      <p:pic>
        <p:nvPicPr>
          <p:cNvPr id="344" name="Google Shape;344;p22" title="VID_20210505_140653.mp4">
            <a:hlinkClick r:id="rId5"/>
          </p:cNvPr>
          <p:cNvPicPr preferRelativeResize="0"/>
          <p:nvPr/>
        </p:nvPicPr>
        <p:blipFill>
          <a:blip r:embed="rId6">
            <a:alphaModFix/>
          </a:blip>
          <a:stretch>
            <a:fillRect/>
          </a:stretch>
        </p:blipFill>
        <p:spPr>
          <a:xfrm>
            <a:off x="571800" y="1280600"/>
            <a:ext cx="1251898" cy="2235824"/>
          </a:xfrm>
          <a:prstGeom prst="rect">
            <a:avLst/>
          </a:prstGeom>
          <a:noFill/>
          <a:ln>
            <a:noFill/>
          </a:ln>
        </p:spPr>
      </p:pic>
      <p:sp>
        <p:nvSpPr>
          <p:cNvPr id="345" name="Google Shape;345;p22"/>
          <p:cNvSpPr txBox="1"/>
          <p:nvPr/>
        </p:nvSpPr>
        <p:spPr>
          <a:xfrm>
            <a:off x="556488" y="3622025"/>
            <a:ext cx="11871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700">
                <a:solidFill>
                  <a:schemeClr val="lt1"/>
                </a:solidFill>
                <a:latin typeface="Calibri"/>
                <a:ea typeface="Calibri"/>
                <a:cs typeface="Calibri"/>
                <a:sym typeface="Calibri"/>
              </a:rPr>
              <a:t>Harshita</a:t>
            </a:r>
            <a:endParaRPr sz="1700">
              <a:solidFill>
                <a:schemeClr val="lt1"/>
              </a:solidFill>
              <a:latin typeface="Calibri"/>
              <a:ea typeface="Calibri"/>
              <a:cs typeface="Calibri"/>
              <a:sym typeface="Calibri"/>
            </a:endParaRPr>
          </a:p>
        </p:txBody>
      </p:sp>
      <p:sp>
        <p:nvSpPr>
          <p:cNvPr id="346" name="Google Shape;346;p22"/>
          <p:cNvSpPr txBox="1"/>
          <p:nvPr/>
        </p:nvSpPr>
        <p:spPr>
          <a:xfrm>
            <a:off x="2522024" y="4625400"/>
            <a:ext cx="1896900" cy="289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23"/>
          <p:cNvSpPr txBox="1"/>
          <p:nvPr/>
        </p:nvSpPr>
        <p:spPr>
          <a:xfrm>
            <a:off x="1378125" y="480475"/>
            <a:ext cx="80808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800">
                <a:solidFill>
                  <a:schemeClr val="dk1"/>
                </a:solidFill>
              </a:rPr>
              <a:t>RESULT</a:t>
            </a:r>
            <a:endParaRPr b="1" sz="2800">
              <a:solidFill>
                <a:schemeClr val="dk1"/>
              </a:solidFill>
            </a:endParaRPr>
          </a:p>
        </p:txBody>
      </p:sp>
      <p:pic>
        <p:nvPicPr>
          <p:cNvPr descr="C:\Users\rajsekar\Pictures\ECE LOGO.jpg" id="352" name="Google Shape;352;p23"/>
          <p:cNvPicPr preferRelativeResize="0"/>
          <p:nvPr/>
        </p:nvPicPr>
        <p:blipFill rotWithShape="1">
          <a:blip r:embed="rId3">
            <a:alphaModFix/>
          </a:blip>
          <a:srcRect b="0" l="0" r="0" t="0"/>
          <a:stretch/>
        </p:blipFill>
        <p:spPr>
          <a:xfrm>
            <a:off x="8152225" y="228850"/>
            <a:ext cx="639750" cy="639750"/>
          </a:xfrm>
          <a:prstGeom prst="rect">
            <a:avLst/>
          </a:prstGeom>
          <a:noFill/>
          <a:ln>
            <a:noFill/>
          </a:ln>
        </p:spPr>
      </p:pic>
      <p:sp>
        <p:nvSpPr>
          <p:cNvPr id="353" name="Google Shape;353;p23"/>
          <p:cNvSpPr txBox="1"/>
          <p:nvPr/>
        </p:nvSpPr>
        <p:spPr>
          <a:xfrm>
            <a:off x="6658375" y="44928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354" name="Google Shape;354;p23"/>
          <p:cNvSpPr txBox="1"/>
          <p:nvPr/>
        </p:nvSpPr>
        <p:spPr>
          <a:xfrm>
            <a:off x="4222175" y="4625400"/>
            <a:ext cx="2672400" cy="289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Robotic Arm BCI</a:t>
            </a:r>
            <a:endParaRPr sz="1200">
              <a:solidFill>
                <a:srgbClr val="888888"/>
              </a:solidFill>
              <a:latin typeface="Calibri"/>
              <a:ea typeface="Calibri"/>
              <a:cs typeface="Calibri"/>
              <a:sym typeface="Calibri"/>
            </a:endParaRPr>
          </a:p>
        </p:txBody>
      </p:sp>
      <p:sp>
        <p:nvSpPr>
          <p:cNvPr id="355" name="Google Shape;355;p23"/>
          <p:cNvSpPr/>
          <p:nvPr/>
        </p:nvSpPr>
        <p:spPr>
          <a:xfrm>
            <a:off x="0" y="0"/>
            <a:ext cx="2395500" cy="5143500"/>
          </a:xfrm>
          <a:prstGeom prst="rect">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6" name="Google Shape;356;p23"/>
          <p:cNvPicPr preferRelativeResize="0"/>
          <p:nvPr/>
        </p:nvPicPr>
        <p:blipFill>
          <a:blip r:embed="rId4">
            <a:alphaModFix/>
          </a:blip>
          <a:stretch>
            <a:fillRect/>
          </a:stretch>
        </p:blipFill>
        <p:spPr>
          <a:xfrm>
            <a:off x="761475" y="228850"/>
            <a:ext cx="777125" cy="726525"/>
          </a:xfrm>
          <a:prstGeom prst="rect">
            <a:avLst/>
          </a:prstGeom>
          <a:noFill/>
          <a:ln>
            <a:noFill/>
          </a:ln>
        </p:spPr>
      </p:pic>
      <p:sp>
        <p:nvSpPr>
          <p:cNvPr id="357" name="Google Shape;357;p23"/>
          <p:cNvSpPr/>
          <p:nvPr/>
        </p:nvSpPr>
        <p:spPr>
          <a:xfrm>
            <a:off x="604200" y="1440900"/>
            <a:ext cx="1187100" cy="169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3"/>
          <p:cNvSpPr txBox="1"/>
          <p:nvPr/>
        </p:nvSpPr>
        <p:spPr>
          <a:xfrm>
            <a:off x="2522025" y="1481974"/>
            <a:ext cx="2380500" cy="14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After trying many variations in the model, this is the best accuracy we have got </a:t>
            </a:r>
            <a:endParaRPr/>
          </a:p>
        </p:txBody>
      </p:sp>
      <p:pic>
        <p:nvPicPr>
          <p:cNvPr id="359" name="Google Shape;359;p23"/>
          <p:cNvPicPr preferRelativeResize="0"/>
          <p:nvPr/>
        </p:nvPicPr>
        <p:blipFill>
          <a:blip r:embed="rId5">
            <a:alphaModFix/>
          </a:blip>
          <a:stretch>
            <a:fillRect/>
          </a:stretch>
        </p:blipFill>
        <p:spPr>
          <a:xfrm>
            <a:off x="5107013" y="1333400"/>
            <a:ext cx="3807437" cy="2476700"/>
          </a:xfrm>
          <a:prstGeom prst="rect">
            <a:avLst/>
          </a:prstGeom>
          <a:noFill/>
          <a:ln>
            <a:noFill/>
          </a:ln>
        </p:spPr>
      </p:pic>
      <p:sp>
        <p:nvSpPr>
          <p:cNvPr id="360" name="Google Shape;360;p23"/>
          <p:cNvSpPr txBox="1"/>
          <p:nvPr/>
        </p:nvSpPr>
        <p:spPr>
          <a:xfrm>
            <a:off x="2468350" y="2346250"/>
            <a:ext cx="2233800" cy="11145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Open Sans"/>
              <a:buChar char="●"/>
            </a:pPr>
            <a:r>
              <a:rPr lang="en-GB" sz="1100">
                <a:solidFill>
                  <a:schemeClr val="dk1"/>
                </a:solidFill>
                <a:latin typeface="Open Sans"/>
                <a:ea typeface="Open Sans"/>
                <a:cs typeface="Open Sans"/>
                <a:sym typeface="Open Sans"/>
              </a:rPr>
              <a:t>Dropout : 0.5</a:t>
            </a:r>
            <a:endParaRPr sz="1100">
              <a:solidFill>
                <a:schemeClr val="dk1"/>
              </a:solidFill>
              <a:latin typeface="Open Sans"/>
              <a:ea typeface="Open Sans"/>
              <a:cs typeface="Open Sans"/>
              <a:sym typeface="Open Sans"/>
            </a:endParaRPr>
          </a:p>
          <a:p>
            <a:pPr indent="-298450" lvl="0" marL="457200" rtl="0" algn="l">
              <a:spcBef>
                <a:spcPts val="0"/>
              </a:spcBef>
              <a:spcAft>
                <a:spcPts val="0"/>
              </a:spcAft>
              <a:buClr>
                <a:schemeClr val="dk1"/>
              </a:buClr>
              <a:buSzPts val="1100"/>
              <a:buFont typeface="Open Sans"/>
              <a:buChar char="●"/>
            </a:pPr>
            <a:r>
              <a:rPr lang="en-GB" sz="1100">
                <a:solidFill>
                  <a:schemeClr val="dk1"/>
                </a:solidFill>
                <a:latin typeface="Open Sans"/>
                <a:ea typeface="Open Sans"/>
                <a:cs typeface="Open Sans"/>
                <a:sym typeface="Open Sans"/>
              </a:rPr>
              <a:t>L2 regularizer</a:t>
            </a:r>
            <a:endParaRPr sz="1100">
              <a:solidFill>
                <a:schemeClr val="dk1"/>
              </a:solidFill>
              <a:latin typeface="Open Sans"/>
              <a:ea typeface="Open Sans"/>
              <a:cs typeface="Open Sans"/>
              <a:sym typeface="Open Sans"/>
            </a:endParaRPr>
          </a:p>
          <a:p>
            <a:pPr indent="-298450" lvl="0" marL="457200" rtl="0" algn="l">
              <a:spcBef>
                <a:spcPts val="0"/>
              </a:spcBef>
              <a:spcAft>
                <a:spcPts val="0"/>
              </a:spcAft>
              <a:buClr>
                <a:schemeClr val="dk1"/>
              </a:buClr>
              <a:buSzPts val="1100"/>
              <a:buFont typeface="Open Sans"/>
              <a:buChar char="●"/>
            </a:pPr>
            <a:r>
              <a:rPr lang="en-GB" sz="1100">
                <a:solidFill>
                  <a:schemeClr val="dk1"/>
                </a:solidFill>
                <a:latin typeface="Open Sans"/>
                <a:ea typeface="Open Sans"/>
                <a:cs typeface="Open Sans"/>
                <a:sym typeface="Open Sans"/>
              </a:rPr>
              <a:t>Optimizer : Rmsprop</a:t>
            </a:r>
            <a:endParaRPr sz="1100">
              <a:solidFill>
                <a:schemeClr val="dk1"/>
              </a:solidFill>
              <a:latin typeface="Open Sans"/>
              <a:ea typeface="Open Sans"/>
              <a:cs typeface="Open Sans"/>
              <a:sym typeface="Open Sans"/>
            </a:endParaRPr>
          </a:p>
          <a:p>
            <a:pPr indent="-298450" lvl="0" marL="457200" rtl="0" algn="l">
              <a:spcBef>
                <a:spcPts val="0"/>
              </a:spcBef>
              <a:spcAft>
                <a:spcPts val="0"/>
              </a:spcAft>
              <a:buClr>
                <a:schemeClr val="dk1"/>
              </a:buClr>
              <a:buSzPts val="1100"/>
              <a:buFont typeface="Open Sans"/>
              <a:buChar char="●"/>
            </a:pPr>
            <a:r>
              <a:rPr lang="en-GB" sz="1100">
                <a:solidFill>
                  <a:schemeClr val="dk1"/>
                </a:solidFill>
                <a:latin typeface="Open Sans"/>
                <a:ea typeface="Open Sans"/>
                <a:cs typeface="Open Sans"/>
                <a:sym typeface="Open Sans"/>
              </a:rPr>
              <a:t>2 Hidden Layers</a:t>
            </a:r>
            <a:endParaRPr sz="1100">
              <a:solidFill>
                <a:schemeClr val="dk1"/>
              </a:solidFill>
              <a:latin typeface="Open Sans"/>
              <a:ea typeface="Open Sans"/>
              <a:cs typeface="Open Sans"/>
              <a:sym typeface="Open Sans"/>
            </a:endParaRPr>
          </a:p>
          <a:p>
            <a:pPr indent="-298450" lvl="0" marL="457200" rtl="0" algn="l">
              <a:spcBef>
                <a:spcPts val="0"/>
              </a:spcBef>
              <a:spcAft>
                <a:spcPts val="0"/>
              </a:spcAft>
              <a:buClr>
                <a:schemeClr val="dk1"/>
              </a:buClr>
              <a:buSzPts val="1100"/>
              <a:buFont typeface="Open Sans"/>
              <a:buChar char="●"/>
            </a:pPr>
            <a:r>
              <a:rPr lang="en-GB" sz="1100">
                <a:solidFill>
                  <a:schemeClr val="dk1"/>
                </a:solidFill>
                <a:latin typeface="Open Sans"/>
                <a:ea typeface="Open Sans"/>
                <a:cs typeface="Open Sans"/>
                <a:sym typeface="Open Sans"/>
              </a:rPr>
              <a:t>loss  = Categorical crossentropy</a:t>
            </a:r>
            <a:endParaRPr sz="1100">
              <a:solidFill>
                <a:schemeClr val="dk1"/>
              </a:solidFill>
              <a:latin typeface="Open Sans"/>
              <a:ea typeface="Open Sans"/>
              <a:cs typeface="Open Sans"/>
              <a:sym typeface="Open Sans"/>
            </a:endParaRPr>
          </a:p>
        </p:txBody>
      </p:sp>
      <p:pic>
        <p:nvPicPr>
          <p:cNvPr id="361" name="Google Shape;361;p23" title="VID_20210505_140653.mp4">
            <a:hlinkClick r:id="rId6"/>
          </p:cNvPr>
          <p:cNvPicPr preferRelativeResize="0"/>
          <p:nvPr/>
        </p:nvPicPr>
        <p:blipFill>
          <a:blip r:embed="rId7">
            <a:alphaModFix/>
          </a:blip>
          <a:stretch>
            <a:fillRect/>
          </a:stretch>
        </p:blipFill>
        <p:spPr>
          <a:xfrm>
            <a:off x="571800" y="1280600"/>
            <a:ext cx="1251898" cy="2235824"/>
          </a:xfrm>
          <a:prstGeom prst="rect">
            <a:avLst/>
          </a:prstGeom>
          <a:noFill/>
          <a:ln>
            <a:noFill/>
          </a:ln>
        </p:spPr>
      </p:pic>
      <p:sp>
        <p:nvSpPr>
          <p:cNvPr id="362" name="Google Shape;362;p23"/>
          <p:cNvSpPr txBox="1"/>
          <p:nvPr/>
        </p:nvSpPr>
        <p:spPr>
          <a:xfrm>
            <a:off x="556488" y="3622025"/>
            <a:ext cx="11871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700">
                <a:solidFill>
                  <a:schemeClr val="lt1"/>
                </a:solidFill>
                <a:latin typeface="Calibri"/>
                <a:ea typeface="Calibri"/>
                <a:cs typeface="Calibri"/>
                <a:sym typeface="Calibri"/>
              </a:rPr>
              <a:t>Harshita</a:t>
            </a:r>
            <a:endParaRPr sz="1700">
              <a:solidFill>
                <a:schemeClr val="lt1"/>
              </a:solidFill>
              <a:latin typeface="Calibri"/>
              <a:ea typeface="Calibri"/>
              <a:cs typeface="Calibri"/>
              <a:sym typeface="Calibri"/>
            </a:endParaRPr>
          </a:p>
        </p:txBody>
      </p:sp>
      <p:sp>
        <p:nvSpPr>
          <p:cNvPr id="363" name="Google Shape;363;p23"/>
          <p:cNvSpPr txBox="1"/>
          <p:nvPr/>
        </p:nvSpPr>
        <p:spPr>
          <a:xfrm>
            <a:off x="2522024" y="4625400"/>
            <a:ext cx="1896900" cy="289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1000"/>
                                        <p:tgtEl>
                                          <p:spTgt spid="3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4"/>
          <p:cNvSpPr txBox="1"/>
          <p:nvPr/>
        </p:nvSpPr>
        <p:spPr>
          <a:xfrm>
            <a:off x="1378125" y="480475"/>
            <a:ext cx="80808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sz="2800">
                <a:solidFill>
                  <a:schemeClr val="dk1"/>
                </a:solidFill>
              </a:rPr>
              <a:t>CONSTRAINTS</a:t>
            </a:r>
            <a:endParaRPr b="1" sz="2800">
              <a:solidFill>
                <a:schemeClr val="dk1"/>
              </a:solidFill>
            </a:endParaRPr>
          </a:p>
          <a:p>
            <a:pPr indent="0" lvl="0" marL="0" rtl="0" algn="ctr">
              <a:spcBef>
                <a:spcPts val="0"/>
              </a:spcBef>
              <a:spcAft>
                <a:spcPts val="0"/>
              </a:spcAft>
              <a:buNone/>
            </a:pPr>
            <a:r>
              <a:t/>
            </a:r>
            <a:endParaRPr b="1" sz="2800">
              <a:solidFill>
                <a:schemeClr val="dk1"/>
              </a:solidFill>
            </a:endParaRPr>
          </a:p>
        </p:txBody>
      </p:sp>
      <p:pic>
        <p:nvPicPr>
          <p:cNvPr descr="C:\Users\rajsekar\Pictures\ECE LOGO.jpg" id="369" name="Google Shape;369;p24"/>
          <p:cNvPicPr preferRelativeResize="0"/>
          <p:nvPr/>
        </p:nvPicPr>
        <p:blipFill rotWithShape="1">
          <a:blip r:embed="rId3">
            <a:alphaModFix/>
          </a:blip>
          <a:srcRect b="0" l="0" r="0" t="0"/>
          <a:stretch/>
        </p:blipFill>
        <p:spPr>
          <a:xfrm>
            <a:off x="8152225" y="228850"/>
            <a:ext cx="639750" cy="639750"/>
          </a:xfrm>
          <a:prstGeom prst="rect">
            <a:avLst/>
          </a:prstGeom>
          <a:noFill/>
          <a:ln>
            <a:noFill/>
          </a:ln>
        </p:spPr>
      </p:pic>
      <p:sp>
        <p:nvSpPr>
          <p:cNvPr id="370" name="Google Shape;370;p24"/>
          <p:cNvSpPr txBox="1"/>
          <p:nvPr/>
        </p:nvSpPr>
        <p:spPr>
          <a:xfrm>
            <a:off x="6658375" y="44928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371" name="Google Shape;371;p24"/>
          <p:cNvSpPr txBox="1"/>
          <p:nvPr/>
        </p:nvSpPr>
        <p:spPr>
          <a:xfrm>
            <a:off x="4222175" y="4625400"/>
            <a:ext cx="2672400" cy="289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Robotic Arm BCI</a:t>
            </a:r>
            <a:endParaRPr sz="1200">
              <a:solidFill>
                <a:srgbClr val="888888"/>
              </a:solidFill>
              <a:latin typeface="Calibri"/>
              <a:ea typeface="Calibri"/>
              <a:cs typeface="Calibri"/>
              <a:sym typeface="Calibri"/>
            </a:endParaRPr>
          </a:p>
        </p:txBody>
      </p:sp>
      <p:sp>
        <p:nvSpPr>
          <p:cNvPr id="372" name="Google Shape;372;p24"/>
          <p:cNvSpPr txBox="1"/>
          <p:nvPr/>
        </p:nvSpPr>
        <p:spPr>
          <a:xfrm>
            <a:off x="2395500" y="1188250"/>
            <a:ext cx="6655200" cy="23703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Calibri"/>
              <a:buChar char="●"/>
            </a:pPr>
            <a:r>
              <a:rPr lang="en-GB" sz="1600">
                <a:solidFill>
                  <a:schemeClr val="dk1"/>
                </a:solidFill>
                <a:latin typeface="Calibri"/>
                <a:ea typeface="Calibri"/>
                <a:cs typeface="Calibri"/>
                <a:sym typeface="Calibri"/>
              </a:rPr>
              <a:t>Colored objects are considered to be Lightweight objects</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GB" sz="1600">
                <a:solidFill>
                  <a:schemeClr val="dk1"/>
                </a:solidFill>
                <a:latin typeface="Calibri"/>
                <a:ea typeface="Calibri"/>
                <a:cs typeface="Calibri"/>
                <a:sym typeface="Calibri"/>
              </a:rPr>
              <a:t>Input given to robotic arm and object color that has to be picked</a:t>
            </a:r>
            <a:endParaRPr sz="1600">
              <a:solidFill>
                <a:schemeClr val="dk1"/>
              </a:solidFill>
              <a:latin typeface="Calibri"/>
              <a:ea typeface="Calibri"/>
              <a:cs typeface="Calibri"/>
              <a:sym typeface="Calibri"/>
            </a:endParaRPr>
          </a:p>
          <a:p>
            <a:pPr indent="-330200" lvl="1" marL="914400" rtl="0" algn="l">
              <a:spcBef>
                <a:spcPts val="0"/>
              </a:spcBef>
              <a:spcAft>
                <a:spcPts val="0"/>
              </a:spcAft>
              <a:buClr>
                <a:schemeClr val="dk1"/>
              </a:buClr>
              <a:buSzPts val="1600"/>
              <a:buFont typeface="Calibri"/>
              <a:buChar char="○"/>
            </a:pPr>
            <a:r>
              <a:rPr lang="en-GB" sz="1600">
                <a:solidFill>
                  <a:schemeClr val="dk1"/>
                </a:solidFill>
                <a:latin typeface="Calibri"/>
                <a:ea typeface="Calibri"/>
                <a:cs typeface="Calibri"/>
                <a:sym typeface="Calibri"/>
              </a:rPr>
              <a:t>Class 1 - Left   - Orange</a:t>
            </a:r>
            <a:endParaRPr sz="1600">
              <a:solidFill>
                <a:schemeClr val="dk1"/>
              </a:solidFill>
              <a:latin typeface="Calibri"/>
              <a:ea typeface="Calibri"/>
              <a:cs typeface="Calibri"/>
              <a:sym typeface="Calibri"/>
            </a:endParaRPr>
          </a:p>
          <a:p>
            <a:pPr indent="-330200" lvl="1" marL="914400" rtl="0" algn="l">
              <a:spcBef>
                <a:spcPts val="0"/>
              </a:spcBef>
              <a:spcAft>
                <a:spcPts val="0"/>
              </a:spcAft>
              <a:buClr>
                <a:schemeClr val="dk1"/>
              </a:buClr>
              <a:buSzPts val="1600"/>
              <a:buFont typeface="Calibri"/>
              <a:buChar char="○"/>
            </a:pPr>
            <a:r>
              <a:rPr lang="en-GB" sz="1600">
                <a:solidFill>
                  <a:schemeClr val="dk1"/>
                </a:solidFill>
                <a:latin typeface="Calibri"/>
                <a:ea typeface="Calibri"/>
                <a:cs typeface="Calibri"/>
                <a:sym typeface="Calibri"/>
              </a:rPr>
              <a:t>Class 2 - Right - Red</a:t>
            </a:r>
            <a:endParaRPr sz="1600">
              <a:solidFill>
                <a:schemeClr val="dk1"/>
              </a:solidFill>
              <a:latin typeface="Calibri"/>
              <a:ea typeface="Calibri"/>
              <a:cs typeface="Calibri"/>
              <a:sym typeface="Calibri"/>
            </a:endParaRPr>
          </a:p>
          <a:p>
            <a:pPr indent="-330200" lvl="1" marL="914400" rtl="0" algn="l">
              <a:spcBef>
                <a:spcPts val="0"/>
              </a:spcBef>
              <a:spcAft>
                <a:spcPts val="0"/>
              </a:spcAft>
              <a:buClr>
                <a:schemeClr val="dk1"/>
              </a:buClr>
              <a:buSzPts val="1600"/>
              <a:buFont typeface="Calibri"/>
              <a:buChar char="○"/>
            </a:pPr>
            <a:r>
              <a:rPr lang="en-GB" sz="1600">
                <a:solidFill>
                  <a:schemeClr val="dk1"/>
                </a:solidFill>
                <a:latin typeface="Calibri"/>
                <a:ea typeface="Calibri"/>
                <a:cs typeface="Calibri"/>
                <a:sym typeface="Calibri"/>
              </a:rPr>
              <a:t>Class 3 - Front - Blue</a:t>
            </a:r>
            <a:endParaRPr sz="1600">
              <a:solidFill>
                <a:schemeClr val="dk1"/>
              </a:solidFill>
              <a:latin typeface="Calibri"/>
              <a:ea typeface="Calibri"/>
              <a:cs typeface="Calibri"/>
              <a:sym typeface="Calibri"/>
            </a:endParaRPr>
          </a:p>
          <a:p>
            <a:pPr indent="-330200" lvl="1" marL="914400" rtl="0" algn="l">
              <a:spcBef>
                <a:spcPts val="0"/>
              </a:spcBef>
              <a:spcAft>
                <a:spcPts val="0"/>
              </a:spcAft>
              <a:buClr>
                <a:schemeClr val="dk1"/>
              </a:buClr>
              <a:buSzPts val="1600"/>
              <a:buFont typeface="Calibri"/>
              <a:buChar char="○"/>
            </a:pPr>
            <a:r>
              <a:rPr lang="en-GB" sz="1600">
                <a:solidFill>
                  <a:schemeClr val="dk1"/>
                </a:solidFill>
                <a:latin typeface="Calibri"/>
                <a:ea typeface="Calibri"/>
                <a:cs typeface="Calibri"/>
                <a:sym typeface="Calibri"/>
              </a:rPr>
              <a:t>Class 4 - Back  - Green</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GB" sz="1600">
                <a:solidFill>
                  <a:schemeClr val="dk1"/>
                </a:solidFill>
                <a:latin typeface="Calibri"/>
                <a:ea typeface="Calibri"/>
                <a:cs typeface="Calibri"/>
                <a:sym typeface="Calibri"/>
              </a:rPr>
              <a:t>Based on the input Robotic arm rotates and moves in that direction,</a:t>
            </a:r>
            <a:endParaRPr sz="1600">
              <a:solidFill>
                <a:schemeClr val="dk1"/>
              </a:solidFill>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rPr lang="en-GB" sz="1600">
                <a:solidFill>
                  <a:schemeClr val="dk1"/>
                </a:solidFill>
                <a:latin typeface="Calibri"/>
                <a:ea typeface="Calibri"/>
                <a:cs typeface="Calibri"/>
                <a:sym typeface="Calibri"/>
              </a:rPr>
              <a:t> detecting the colored object and avoiding </a:t>
            </a:r>
            <a:endParaRPr sz="1600">
              <a:solidFill>
                <a:schemeClr val="dk1"/>
              </a:solidFill>
              <a:latin typeface="Calibri"/>
              <a:ea typeface="Calibri"/>
              <a:cs typeface="Calibri"/>
              <a:sym typeface="Calibri"/>
            </a:endParaRPr>
          </a:p>
          <a:p>
            <a:pPr indent="0" lvl="0" marL="457200" rtl="0" algn="l">
              <a:spcBef>
                <a:spcPts val="0"/>
              </a:spcBef>
              <a:spcAft>
                <a:spcPts val="0"/>
              </a:spcAft>
              <a:buNone/>
            </a:pPr>
            <a:r>
              <a:t/>
            </a:r>
            <a:endParaRPr b="1">
              <a:solidFill>
                <a:schemeClr val="dk1"/>
              </a:solidFill>
              <a:latin typeface="Calibri"/>
              <a:ea typeface="Calibri"/>
              <a:cs typeface="Calibri"/>
              <a:sym typeface="Calibri"/>
            </a:endParaRPr>
          </a:p>
        </p:txBody>
      </p:sp>
      <p:sp>
        <p:nvSpPr>
          <p:cNvPr id="373" name="Google Shape;373;p24"/>
          <p:cNvSpPr/>
          <p:nvPr/>
        </p:nvSpPr>
        <p:spPr>
          <a:xfrm>
            <a:off x="0" y="0"/>
            <a:ext cx="2395500" cy="5143500"/>
          </a:xfrm>
          <a:prstGeom prst="rect">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4" name="Google Shape;374;p24"/>
          <p:cNvPicPr preferRelativeResize="0"/>
          <p:nvPr/>
        </p:nvPicPr>
        <p:blipFill>
          <a:blip r:embed="rId4">
            <a:alphaModFix/>
          </a:blip>
          <a:stretch>
            <a:fillRect/>
          </a:stretch>
        </p:blipFill>
        <p:spPr>
          <a:xfrm>
            <a:off x="761475" y="228850"/>
            <a:ext cx="777125" cy="726525"/>
          </a:xfrm>
          <a:prstGeom prst="rect">
            <a:avLst/>
          </a:prstGeom>
          <a:noFill/>
          <a:ln>
            <a:noFill/>
          </a:ln>
        </p:spPr>
      </p:pic>
      <p:sp>
        <p:nvSpPr>
          <p:cNvPr id="375" name="Google Shape;375;p24"/>
          <p:cNvSpPr/>
          <p:nvPr/>
        </p:nvSpPr>
        <p:spPr>
          <a:xfrm>
            <a:off x="604200" y="1440900"/>
            <a:ext cx="1187100" cy="169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6" name="Google Shape;376;p24" title="video-output-DAEE792A-E8E7-4165-9615-30664DFAFDB3.mov">
            <a:hlinkClick r:id="rId5"/>
          </p:cNvPr>
          <p:cNvPicPr preferRelativeResize="0"/>
          <p:nvPr/>
        </p:nvPicPr>
        <p:blipFill>
          <a:blip r:embed="rId6">
            <a:alphaModFix/>
          </a:blip>
          <a:stretch>
            <a:fillRect/>
          </a:stretch>
        </p:blipFill>
        <p:spPr>
          <a:xfrm>
            <a:off x="604200" y="1358325"/>
            <a:ext cx="1187100" cy="1970326"/>
          </a:xfrm>
          <a:prstGeom prst="rect">
            <a:avLst/>
          </a:prstGeom>
          <a:noFill/>
          <a:ln>
            <a:noFill/>
          </a:ln>
        </p:spPr>
      </p:pic>
      <p:sp>
        <p:nvSpPr>
          <p:cNvPr id="377" name="Google Shape;377;p24"/>
          <p:cNvSpPr txBox="1"/>
          <p:nvPr/>
        </p:nvSpPr>
        <p:spPr>
          <a:xfrm>
            <a:off x="556488" y="3622025"/>
            <a:ext cx="11871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700">
                <a:solidFill>
                  <a:schemeClr val="lt1"/>
                </a:solidFill>
                <a:latin typeface="Calibri"/>
                <a:ea typeface="Calibri"/>
                <a:cs typeface="Calibri"/>
                <a:sym typeface="Calibri"/>
              </a:rPr>
              <a:t>Shreya</a:t>
            </a:r>
            <a:endParaRPr sz="1700">
              <a:solidFill>
                <a:schemeClr val="lt1"/>
              </a:solidFill>
              <a:latin typeface="Calibri"/>
              <a:ea typeface="Calibri"/>
              <a:cs typeface="Calibri"/>
              <a:sym typeface="Calibri"/>
            </a:endParaRPr>
          </a:p>
        </p:txBody>
      </p:sp>
      <p:sp>
        <p:nvSpPr>
          <p:cNvPr id="378" name="Google Shape;378;p24"/>
          <p:cNvSpPr txBox="1"/>
          <p:nvPr/>
        </p:nvSpPr>
        <p:spPr>
          <a:xfrm>
            <a:off x="2522024" y="4625400"/>
            <a:ext cx="1896900" cy="289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1000"/>
                                        <p:tgtEl>
                                          <p:spTgt spid="3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25"/>
          <p:cNvSpPr txBox="1"/>
          <p:nvPr/>
        </p:nvSpPr>
        <p:spPr>
          <a:xfrm>
            <a:off x="1378125" y="480475"/>
            <a:ext cx="80808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800">
                <a:solidFill>
                  <a:schemeClr val="dk1"/>
                </a:solidFill>
              </a:rPr>
              <a:t>CIRCUIT DIAGRAM</a:t>
            </a:r>
            <a:endParaRPr b="1" sz="2800">
              <a:solidFill>
                <a:schemeClr val="dk1"/>
              </a:solidFill>
            </a:endParaRPr>
          </a:p>
        </p:txBody>
      </p:sp>
      <p:pic>
        <p:nvPicPr>
          <p:cNvPr descr="C:\Users\rajsekar\Pictures\ECE LOGO.jpg" id="384" name="Google Shape;384;p25"/>
          <p:cNvPicPr preferRelativeResize="0"/>
          <p:nvPr/>
        </p:nvPicPr>
        <p:blipFill rotWithShape="1">
          <a:blip r:embed="rId3">
            <a:alphaModFix/>
          </a:blip>
          <a:srcRect b="0" l="0" r="0" t="0"/>
          <a:stretch/>
        </p:blipFill>
        <p:spPr>
          <a:xfrm>
            <a:off x="8152225" y="228850"/>
            <a:ext cx="639750" cy="639750"/>
          </a:xfrm>
          <a:prstGeom prst="rect">
            <a:avLst/>
          </a:prstGeom>
          <a:noFill/>
          <a:ln>
            <a:noFill/>
          </a:ln>
        </p:spPr>
      </p:pic>
      <p:sp>
        <p:nvSpPr>
          <p:cNvPr id="385" name="Google Shape;385;p25"/>
          <p:cNvSpPr txBox="1"/>
          <p:nvPr/>
        </p:nvSpPr>
        <p:spPr>
          <a:xfrm>
            <a:off x="6658375" y="44928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386" name="Google Shape;386;p25"/>
          <p:cNvSpPr txBox="1"/>
          <p:nvPr/>
        </p:nvSpPr>
        <p:spPr>
          <a:xfrm>
            <a:off x="4222175" y="4625400"/>
            <a:ext cx="2672400" cy="289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Robotic Arm BCI</a:t>
            </a:r>
            <a:endParaRPr sz="1200">
              <a:solidFill>
                <a:srgbClr val="888888"/>
              </a:solidFill>
              <a:latin typeface="Calibri"/>
              <a:ea typeface="Calibri"/>
              <a:cs typeface="Calibri"/>
              <a:sym typeface="Calibri"/>
            </a:endParaRPr>
          </a:p>
        </p:txBody>
      </p:sp>
      <p:sp>
        <p:nvSpPr>
          <p:cNvPr id="387" name="Google Shape;387;p25"/>
          <p:cNvSpPr/>
          <p:nvPr/>
        </p:nvSpPr>
        <p:spPr>
          <a:xfrm>
            <a:off x="0" y="0"/>
            <a:ext cx="2395500" cy="5143500"/>
          </a:xfrm>
          <a:prstGeom prst="rect">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8" name="Google Shape;388;p25"/>
          <p:cNvPicPr preferRelativeResize="0"/>
          <p:nvPr/>
        </p:nvPicPr>
        <p:blipFill>
          <a:blip r:embed="rId4">
            <a:alphaModFix/>
          </a:blip>
          <a:stretch>
            <a:fillRect/>
          </a:stretch>
        </p:blipFill>
        <p:spPr>
          <a:xfrm>
            <a:off x="761475" y="228850"/>
            <a:ext cx="777125" cy="726525"/>
          </a:xfrm>
          <a:prstGeom prst="rect">
            <a:avLst/>
          </a:prstGeom>
          <a:noFill/>
          <a:ln>
            <a:noFill/>
          </a:ln>
        </p:spPr>
      </p:pic>
      <p:sp>
        <p:nvSpPr>
          <p:cNvPr id="389" name="Google Shape;389;p25"/>
          <p:cNvSpPr/>
          <p:nvPr/>
        </p:nvSpPr>
        <p:spPr>
          <a:xfrm>
            <a:off x="604200" y="1440900"/>
            <a:ext cx="1187100" cy="169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0" name="Google Shape;390;p25"/>
          <p:cNvPicPr preferRelativeResize="0"/>
          <p:nvPr/>
        </p:nvPicPr>
        <p:blipFill>
          <a:blip r:embed="rId5">
            <a:alphaModFix/>
          </a:blip>
          <a:stretch>
            <a:fillRect/>
          </a:stretch>
        </p:blipFill>
        <p:spPr>
          <a:xfrm>
            <a:off x="2665200" y="1275225"/>
            <a:ext cx="6326400" cy="2593050"/>
          </a:xfrm>
          <a:prstGeom prst="rect">
            <a:avLst/>
          </a:prstGeom>
          <a:noFill/>
          <a:ln>
            <a:noFill/>
          </a:ln>
        </p:spPr>
      </p:pic>
      <p:sp>
        <p:nvSpPr>
          <p:cNvPr id="391" name="Google Shape;391;p25"/>
          <p:cNvSpPr/>
          <p:nvPr/>
        </p:nvSpPr>
        <p:spPr>
          <a:xfrm>
            <a:off x="2847675" y="2387525"/>
            <a:ext cx="932700" cy="72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t>Raspberry Pi</a:t>
            </a:r>
            <a:endParaRPr sz="1100"/>
          </a:p>
        </p:txBody>
      </p:sp>
      <p:sp>
        <p:nvSpPr>
          <p:cNvPr id="392" name="Google Shape;392;p25"/>
          <p:cNvSpPr txBox="1"/>
          <p:nvPr/>
        </p:nvSpPr>
        <p:spPr>
          <a:xfrm>
            <a:off x="4652625" y="3114125"/>
            <a:ext cx="1531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t>DC motors for controlling wheels </a:t>
            </a:r>
            <a:endParaRPr sz="900"/>
          </a:p>
        </p:txBody>
      </p:sp>
      <p:sp>
        <p:nvSpPr>
          <p:cNvPr id="393" name="Google Shape;393;p25"/>
          <p:cNvSpPr txBox="1"/>
          <p:nvPr/>
        </p:nvSpPr>
        <p:spPr>
          <a:xfrm>
            <a:off x="6812250" y="3114125"/>
            <a:ext cx="1531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t>DC motors for controlling Robotic Arm</a:t>
            </a:r>
            <a:endParaRPr sz="900"/>
          </a:p>
        </p:txBody>
      </p:sp>
      <p:sp>
        <p:nvSpPr>
          <p:cNvPr id="394" name="Google Shape;394;p25"/>
          <p:cNvSpPr txBox="1"/>
          <p:nvPr/>
        </p:nvSpPr>
        <p:spPr>
          <a:xfrm>
            <a:off x="8344050" y="2064425"/>
            <a:ext cx="777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t>Camera</a:t>
            </a:r>
            <a:endParaRPr sz="900"/>
          </a:p>
        </p:txBody>
      </p:sp>
      <p:pic>
        <p:nvPicPr>
          <p:cNvPr id="395" name="Google Shape;395;p25" title="video-output-FFD0BA55-AFD9-4FCF-B8A2-964141C82549.mov">
            <a:hlinkClick r:id="rId6"/>
          </p:cNvPr>
          <p:cNvPicPr preferRelativeResize="0"/>
          <p:nvPr/>
        </p:nvPicPr>
        <p:blipFill>
          <a:blip r:embed="rId7">
            <a:alphaModFix/>
          </a:blip>
          <a:stretch>
            <a:fillRect/>
          </a:stretch>
        </p:blipFill>
        <p:spPr>
          <a:xfrm>
            <a:off x="604200" y="1348625"/>
            <a:ext cx="1187100" cy="2014150"/>
          </a:xfrm>
          <a:prstGeom prst="rect">
            <a:avLst/>
          </a:prstGeom>
          <a:noFill/>
          <a:ln>
            <a:noFill/>
          </a:ln>
        </p:spPr>
      </p:pic>
      <p:sp>
        <p:nvSpPr>
          <p:cNvPr id="396" name="Google Shape;396;p25"/>
          <p:cNvSpPr txBox="1"/>
          <p:nvPr/>
        </p:nvSpPr>
        <p:spPr>
          <a:xfrm>
            <a:off x="556488" y="3622025"/>
            <a:ext cx="11871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700">
                <a:solidFill>
                  <a:schemeClr val="lt1"/>
                </a:solidFill>
                <a:latin typeface="Calibri"/>
                <a:ea typeface="Calibri"/>
                <a:cs typeface="Calibri"/>
                <a:sym typeface="Calibri"/>
              </a:rPr>
              <a:t>Shreya</a:t>
            </a:r>
            <a:endParaRPr sz="1700">
              <a:solidFill>
                <a:schemeClr val="lt1"/>
              </a:solidFill>
              <a:latin typeface="Calibri"/>
              <a:ea typeface="Calibri"/>
              <a:cs typeface="Calibri"/>
              <a:sym typeface="Calibri"/>
            </a:endParaRPr>
          </a:p>
        </p:txBody>
      </p:sp>
      <p:sp>
        <p:nvSpPr>
          <p:cNvPr id="397" name="Google Shape;397;p25"/>
          <p:cNvSpPr txBox="1"/>
          <p:nvPr/>
        </p:nvSpPr>
        <p:spPr>
          <a:xfrm>
            <a:off x="2522024" y="4625400"/>
            <a:ext cx="1896900" cy="289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1000"/>
                                        <p:tgtEl>
                                          <p:spTgt spid="3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26"/>
          <p:cNvSpPr txBox="1"/>
          <p:nvPr/>
        </p:nvSpPr>
        <p:spPr>
          <a:xfrm>
            <a:off x="1378125" y="480475"/>
            <a:ext cx="80808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800">
                <a:solidFill>
                  <a:schemeClr val="dk1"/>
                </a:solidFill>
              </a:rPr>
              <a:t> </a:t>
            </a:r>
            <a:r>
              <a:rPr b="1" lang="en-GB" sz="2800">
                <a:solidFill>
                  <a:schemeClr val="dk1"/>
                </a:solidFill>
              </a:rPr>
              <a:t>WORKFLOW</a:t>
            </a:r>
            <a:endParaRPr b="1" sz="2800">
              <a:solidFill>
                <a:schemeClr val="dk1"/>
              </a:solidFill>
            </a:endParaRPr>
          </a:p>
          <a:p>
            <a:pPr indent="0" lvl="0" marL="0" rtl="0" algn="ctr">
              <a:spcBef>
                <a:spcPts val="0"/>
              </a:spcBef>
              <a:spcAft>
                <a:spcPts val="0"/>
              </a:spcAft>
              <a:buNone/>
            </a:pPr>
            <a:r>
              <a:t/>
            </a:r>
            <a:endParaRPr b="1" sz="2800">
              <a:solidFill>
                <a:schemeClr val="dk1"/>
              </a:solidFill>
            </a:endParaRPr>
          </a:p>
        </p:txBody>
      </p:sp>
      <p:pic>
        <p:nvPicPr>
          <p:cNvPr descr="C:\Users\rajsekar\Pictures\ECE LOGO.jpg" id="403" name="Google Shape;403;p26"/>
          <p:cNvPicPr preferRelativeResize="0"/>
          <p:nvPr/>
        </p:nvPicPr>
        <p:blipFill rotWithShape="1">
          <a:blip r:embed="rId3">
            <a:alphaModFix/>
          </a:blip>
          <a:srcRect b="0" l="0" r="0" t="0"/>
          <a:stretch/>
        </p:blipFill>
        <p:spPr>
          <a:xfrm>
            <a:off x="8152225" y="228850"/>
            <a:ext cx="639750" cy="639750"/>
          </a:xfrm>
          <a:prstGeom prst="rect">
            <a:avLst/>
          </a:prstGeom>
          <a:noFill/>
          <a:ln>
            <a:noFill/>
          </a:ln>
        </p:spPr>
      </p:pic>
      <p:sp>
        <p:nvSpPr>
          <p:cNvPr id="404" name="Google Shape;404;p26"/>
          <p:cNvSpPr txBox="1"/>
          <p:nvPr/>
        </p:nvSpPr>
        <p:spPr>
          <a:xfrm>
            <a:off x="6658375" y="44928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405" name="Google Shape;405;p26"/>
          <p:cNvSpPr txBox="1"/>
          <p:nvPr/>
        </p:nvSpPr>
        <p:spPr>
          <a:xfrm>
            <a:off x="4222175" y="4625400"/>
            <a:ext cx="2672400" cy="289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Robotic Arm BCI</a:t>
            </a:r>
            <a:endParaRPr sz="1200">
              <a:solidFill>
                <a:srgbClr val="888888"/>
              </a:solidFill>
              <a:latin typeface="Calibri"/>
              <a:ea typeface="Calibri"/>
              <a:cs typeface="Calibri"/>
              <a:sym typeface="Calibri"/>
            </a:endParaRPr>
          </a:p>
        </p:txBody>
      </p:sp>
      <p:sp>
        <p:nvSpPr>
          <p:cNvPr id="406" name="Google Shape;406;p26"/>
          <p:cNvSpPr/>
          <p:nvPr/>
        </p:nvSpPr>
        <p:spPr>
          <a:xfrm>
            <a:off x="0" y="0"/>
            <a:ext cx="2395500" cy="5143500"/>
          </a:xfrm>
          <a:prstGeom prst="rect">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7" name="Google Shape;407;p26"/>
          <p:cNvPicPr preferRelativeResize="0"/>
          <p:nvPr/>
        </p:nvPicPr>
        <p:blipFill>
          <a:blip r:embed="rId4">
            <a:alphaModFix/>
          </a:blip>
          <a:stretch>
            <a:fillRect/>
          </a:stretch>
        </p:blipFill>
        <p:spPr>
          <a:xfrm>
            <a:off x="761475" y="228850"/>
            <a:ext cx="777125" cy="726525"/>
          </a:xfrm>
          <a:prstGeom prst="rect">
            <a:avLst/>
          </a:prstGeom>
          <a:noFill/>
          <a:ln>
            <a:noFill/>
          </a:ln>
        </p:spPr>
      </p:pic>
      <p:sp>
        <p:nvSpPr>
          <p:cNvPr id="408" name="Google Shape;408;p26"/>
          <p:cNvSpPr/>
          <p:nvPr/>
        </p:nvSpPr>
        <p:spPr>
          <a:xfrm>
            <a:off x="604200" y="1440900"/>
            <a:ext cx="1187100" cy="169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6"/>
          <p:cNvSpPr txBox="1"/>
          <p:nvPr/>
        </p:nvSpPr>
        <p:spPr>
          <a:xfrm>
            <a:off x="2395500" y="1477213"/>
            <a:ext cx="6815700" cy="279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solidFill>
                  <a:srgbClr val="595959"/>
                </a:solidFill>
              </a:rPr>
              <a:t>     </a:t>
            </a:r>
            <a:endParaRPr sz="1800">
              <a:solidFill>
                <a:srgbClr val="595959"/>
              </a:solidFill>
            </a:endParaRPr>
          </a:p>
          <a:p>
            <a:pPr indent="0" lvl="0" marL="0" rtl="0" algn="l">
              <a:lnSpc>
                <a:spcPct val="115000"/>
              </a:lnSpc>
              <a:spcBef>
                <a:spcPts val="1600"/>
              </a:spcBef>
              <a:spcAft>
                <a:spcPts val="0"/>
              </a:spcAft>
              <a:buNone/>
            </a:pPr>
            <a:r>
              <a:rPr lang="en-GB" sz="1800">
                <a:solidFill>
                  <a:srgbClr val="595959"/>
                </a:solidFill>
              </a:rPr>
              <a:t>    </a:t>
            </a:r>
            <a:endParaRPr sz="1800">
              <a:solidFill>
                <a:srgbClr val="595959"/>
              </a:solidFill>
            </a:endParaRPr>
          </a:p>
          <a:p>
            <a:pPr indent="0" lvl="0" marL="0" rtl="0" algn="l">
              <a:lnSpc>
                <a:spcPct val="115000"/>
              </a:lnSpc>
              <a:spcBef>
                <a:spcPts val="1600"/>
              </a:spcBef>
              <a:spcAft>
                <a:spcPts val="1600"/>
              </a:spcAft>
              <a:buNone/>
            </a:pPr>
            <a:r>
              <a:t/>
            </a:r>
            <a:endParaRPr sz="1800">
              <a:solidFill>
                <a:srgbClr val="595959"/>
              </a:solidFill>
            </a:endParaRPr>
          </a:p>
        </p:txBody>
      </p:sp>
      <p:sp>
        <p:nvSpPr>
          <p:cNvPr id="410" name="Google Shape;410;p26"/>
          <p:cNvSpPr/>
          <p:nvPr/>
        </p:nvSpPr>
        <p:spPr>
          <a:xfrm>
            <a:off x="2612626" y="1439964"/>
            <a:ext cx="1127100" cy="543600"/>
          </a:xfrm>
          <a:prstGeom prst="rect">
            <a:avLst/>
          </a:prstGeom>
          <a:solidFill>
            <a:srgbClr val="F3F3F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6"/>
          <p:cNvSpPr txBox="1"/>
          <p:nvPr/>
        </p:nvSpPr>
        <p:spPr>
          <a:xfrm>
            <a:off x="2529057" y="1477213"/>
            <a:ext cx="1294200" cy="46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000">
                <a:latin typeface="Calibri"/>
                <a:ea typeface="Calibri"/>
                <a:cs typeface="Calibri"/>
                <a:sym typeface="Calibri"/>
              </a:rPr>
              <a:t>Capture video through pi camera </a:t>
            </a:r>
            <a:endParaRPr b="1" sz="1000">
              <a:latin typeface="Calibri"/>
              <a:ea typeface="Calibri"/>
              <a:cs typeface="Calibri"/>
              <a:sym typeface="Calibri"/>
            </a:endParaRPr>
          </a:p>
        </p:txBody>
      </p:sp>
      <p:sp>
        <p:nvSpPr>
          <p:cNvPr id="412" name="Google Shape;412;p26"/>
          <p:cNvSpPr/>
          <p:nvPr/>
        </p:nvSpPr>
        <p:spPr>
          <a:xfrm>
            <a:off x="4033235" y="1441020"/>
            <a:ext cx="1079700" cy="543600"/>
          </a:xfrm>
          <a:prstGeom prst="rect">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6"/>
          <p:cNvSpPr txBox="1"/>
          <p:nvPr/>
        </p:nvSpPr>
        <p:spPr>
          <a:xfrm>
            <a:off x="4047407" y="1381258"/>
            <a:ext cx="1051800" cy="40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000">
                <a:latin typeface="Calibri"/>
                <a:ea typeface="Calibri"/>
                <a:cs typeface="Calibri"/>
                <a:sym typeface="Calibri"/>
              </a:rPr>
              <a:t>Get image frames from video</a:t>
            </a:r>
            <a:endParaRPr b="1" sz="1000">
              <a:latin typeface="Calibri"/>
              <a:ea typeface="Calibri"/>
              <a:cs typeface="Calibri"/>
              <a:sym typeface="Calibri"/>
            </a:endParaRPr>
          </a:p>
        </p:txBody>
      </p:sp>
      <p:sp>
        <p:nvSpPr>
          <p:cNvPr id="414" name="Google Shape;414;p26"/>
          <p:cNvSpPr/>
          <p:nvPr/>
        </p:nvSpPr>
        <p:spPr>
          <a:xfrm>
            <a:off x="5406797" y="1445127"/>
            <a:ext cx="1051800" cy="543600"/>
          </a:xfrm>
          <a:prstGeom prst="rect">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6"/>
          <p:cNvSpPr txBox="1"/>
          <p:nvPr/>
        </p:nvSpPr>
        <p:spPr>
          <a:xfrm>
            <a:off x="5373360" y="1374200"/>
            <a:ext cx="1079700" cy="60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000">
                <a:latin typeface="Calibri"/>
                <a:ea typeface="Calibri"/>
                <a:cs typeface="Calibri"/>
                <a:sym typeface="Calibri"/>
              </a:rPr>
              <a:t>Convert BGR color space to HSV color space</a:t>
            </a:r>
            <a:endParaRPr b="1" sz="1000">
              <a:latin typeface="Calibri"/>
              <a:ea typeface="Calibri"/>
              <a:cs typeface="Calibri"/>
              <a:sym typeface="Calibri"/>
            </a:endParaRPr>
          </a:p>
        </p:txBody>
      </p:sp>
      <p:sp>
        <p:nvSpPr>
          <p:cNvPr id="416" name="Google Shape;416;p26"/>
          <p:cNvSpPr/>
          <p:nvPr/>
        </p:nvSpPr>
        <p:spPr>
          <a:xfrm>
            <a:off x="6727709" y="1456802"/>
            <a:ext cx="1051800" cy="543600"/>
          </a:xfrm>
          <a:prstGeom prst="rect">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6"/>
          <p:cNvSpPr txBox="1"/>
          <p:nvPr/>
        </p:nvSpPr>
        <p:spPr>
          <a:xfrm>
            <a:off x="6751952" y="1381259"/>
            <a:ext cx="1051800" cy="65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000">
                <a:latin typeface="Calibri"/>
                <a:ea typeface="Calibri"/>
                <a:cs typeface="Calibri"/>
                <a:sym typeface="Calibri"/>
              </a:rPr>
              <a:t>Define the range and create mask</a:t>
            </a:r>
            <a:endParaRPr b="1" sz="1000">
              <a:latin typeface="Calibri"/>
              <a:ea typeface="Calibri"/>
              <a:cs typeface="Calibri"/>
              <a:sym typeface="Calibri"/>
            </a:endParaRPr>
          </a:p>
        </p:txBody>
      </p:sp>
      <p:sp>
        <p:nvSpPr>
          <p:cNvPr id="418" name="Google Shape;418;p26"/>
          <p:cNvSpPr/>
          <p:nvPr/>
        </p:nvSpPr>
        <p:spPr>
          <a:xfrm>
            <a:off x="6783909" y="3109985"/>
            <a:ext cx="1127100" cy="543600"/>
          </a:xfrm>
          <a:prstGeom prst="rect">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6"/>
          <p:cNvSpPr txBox="1"/>
          <p:nvPr/>
        </p:nvSpPr>
        <p:spPr>
          <a:xfrm>
            <a:off x="6785740" y="3147229"/>
            <a:ext cx="1173900" cy="46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100">
                <a:latin typeface="Calibri"/>
                <a:ea typeface="Calibri"/>
                <a:cs typeface="Calibri"/>
                <a:sym typeface="Calibri"/>
              </a:rPr>
              <a:t>Dilation</a:t>
            </a:r>
            <a:endParaRPr b="1" sz="1100">
              <a:latin typeface="Calibri"/>
              <a:ea typeface="Calibri"/>
              <a:cs typeface="Calibri"/>
              <a:sym typeface="Calibri"/>
            </a:endParaRPr>
          </a:p>
        </p:txBody>
      </p:sp>
      <p:sp>
        <p:nvSpPr>
          <p:cNvPr id="420" name="Google Shape;420;p26"/>
          <p:cNvSpPr/>
          <p:nvPr/>
        </p:nvSpPr>
        <p:spPr>
          <a:xfrm>
            <a:off x="5381116" y="3112947"/>
            <a:ext cx="1051800" cy="543600"/>
          </a:xfrm>
          <a:prstGeom prst="rect">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6"/>
          <p:cNvSpPr txBox="1"/>
          <p:nvPr/>
        </p:nvSpPr>
        <p:spPr>
          <a:xfrm>
            <a:off x="5318983" y="3049601"/>
            <a:ext cx="1237200" cy="40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000">
                <a:latin typeface="Calibri"/>
                <a:ea typeface="Calibri"/>
                <a:cs typeface="Calibri"/>
                <a:sym typeface="Calibri"/>
              </a:rPr>
              <a:t>Bitwise and between image frame and mask</a:t>
            </a:r>
            <a:endParaRPr b="1" sz="1000">
              <a:latin typeface="Calibri"/>
              <a:ea typeface="Calibri"/>
              <a:cs typeface="Calibri"/>
              <a:sym typeface="Calibri"/>
            </a:endParaRPr>
          </a:p>
        </p:txBody>
      </p:sp>
      <p:sp>
        <p:nvSpPr>
          <p:cNvPr id="422" name="Google Shape;422;p26"/>
          <p:cNvSpPr/>
          <p:nvPr/>
        </p:nvSpPr>
        <p:spPr>
          <a:xfrm>
            <a:off x="4039984" y="3109977"/>
            <a:ext cx="1051800" cy="543600"/>
          </a:xfrm>
          <a:prstGeom prst="rect">
            <a:avLst/>
          </a:prstGeom>
          <a:solidFill>
            <a:srgbClr val="EFEFEF"/>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6"/>
          <p:cNvSpPr txBox="1"/>
          <p:nvPr/>
        </p:nvSpPr>
        <p:spPr>
          <a:xfrm>
            <a:off x="3996873" y="3109985"/>
            <a:ext cx="1127100" cy="54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000">
                <a:latin typeface="Calibri"/>
                <a:ea typeface="Calibri"/>
                <a:cs typeface="Calibri"/>
                <a:sym typeface="Calibri"/>
              </a:rPr>
              <a:t>Create contour to track color</a:t>
            </a:r>
            <a:endParaRPr b="1" sz="1000">
              <a:latin typeface="Calibri"/>
              <a:ea typeface="Calibri"/>
              <a:cs typeface="Calibri"/>
              <a:sym typeface="Calibri"/>
            </a:endParaRPr>
          </a:p>
        </p:txBody>
      </p:sp>
      <p:sp>
        <p:nvSpPr>
          <p:cNvPr id="424" name="Google Shape;424;p26"/>
          <p:cNvSpPr/>
          <p:nvPr/>
        </p:nvSpPr>
        <p:spPr>
          <a:xfrm>
            <a:off x="2612627" y="3112947"/>
            <a:ext cx="1127100" cy="543600"/>
          </a:xfrm>
          <a:prstGeom prst="rect">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6"/>
          <p:cNvSpPr txBox="1"/>
          <p:nvPr/>
        </p:nvSpPr>
        <p:spPr>
          <a:xfrm>
            <a:off x="2565942" y="3177426"/>
            <a:ext cx="1173900" cy="40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000">
                <a:latin typeface="Calibri"/>
                <a:ea typeface="Calibri"/>
                <a:cs typeface="Calibri"/>
                <a:sym typeface="Calibri"/>
              </a:rPr>
              <a:t>Color detection</a:t>
            </a:r>
            <a:endParaRPr b="1" sz="1000">
              <a:latin typeface="Calibri"/>
              <a:ea typeface="Calibri"/>
              <a:cs typeface="Calibri"/>
              <a:sym typeface="Calibri"/>
            </a:endParaRPr>
          </a:p>
        </p:txBody>
      </p:sp>
      <p:cxnSp>
        <p:nvCxnSpPr>
          <p:cNvPr id="426" name="Google Shape;426;p26"/>
          <p:cNvCxnSpPr>
            <a:stCxn id="410" idx="3"/>
            <a:endCxn id="412" idx="1"/>
          </p:cNvCxnSpPr>
          <p:nvPr/>
        </p:nvCxnSpPr>
        <p:spPr>
          <a:xfrm>
            <a:off x="3739726" y="1711764"/>
            <a:ext cx="293400" cy="1200"/>
          </a:xfrm>
          <a:prstGeom prst="straightConnector1">
            <a:avLst/>
          </a:prstGeom>
          <a:noFill/>
          <a:ln cap="flat" cmpd="sng" w="9525">
            <a:solidFill>
              <a:srgbClr val="595959"/>
            </a:solidFill>
            <a:prstDash val="solid"/>
            <a:round/>
            <a:headEnd len="med" w="med" type="none"/>
            <a:tailEnd len="med" w="med" type="triangle"/>
          </a:ln>
        </p:spPr>
      </p:cxnSp>
      <p:cxnSp>
        <p:nvCxnSpPr>
          <p:cNvPr id="427" name="Google Shape;427;p26"/>
          <p:cNvCxnSpPr>
            <a:stCxn id="412" idx="3"/>
            <a:endCxn id="414" idx="1"/>
          </p:cNvCxnSpPr>
          <p:nvPr/>
        </p:nvCxnSpPr>
        <p:spPr>
          <a:xfrm>
            <a:off x="5112935" y="1712820"/>
            <a:ext cx="294000" cy="4200"/>
          </a:xfrm>
          <a:prstGeom prst="straightConnector1">
            <a:avLst/>
          </a:prstGeom>
          <a:noFill/>
          <a:ln cap="flat" cmpd="sng" w="9525">
            <a:solidFill>
              <a:srgbClr val="595959"/>
            </a:solidFill>
            <a:prstDash val="solid"/>
            <a:round/>
            <a:headEnd len="med" w="med" type="none"/>
            <a:tailEnd len="med" w="med" type="triangle"/>
          </a:ln>
        </p:spPr>
      </p:cxnSp>
      <p:cxnSp>
        <p:nvCxnSpPr>
          <p:cNvPr id="428" name="Google Shape;428;p26"/>
          <p:cNvCxnSpPr>
            <a:stCxn id="414" idx="3"/>
            <a:endCxn id="416" idx="1"/>
          </p:cNvCxnSpPr>
          <p:nvPr/>
        </p:nvCxnSpPr>
        <p:spPr>
          <a:xfrm>
            <a:off x="6458597" y="1716927"/>
            <a:ext cx="269100" cy="11700"/>
          </a:xfrm>
          <a:prstGeom prst="straightConnector1">
            <a:avLst/>
          </a:prstGeom>
          <a:noFill/>
          <a:ln cap="flat" cmpd="sng" w="9525">
            <a:solidFill>
              <a:srgbClr val="595959"/>
            </a:solidFill>
            <a:prstDash val="solid"/>
            <a:round/>
            <a:headEnd len="med" w="med" type="none"/>
            <a:tailEnd len="med" w="med" type="triangle"/>
          </a:ln>
        </p:spPr>
      </p:cxnSp>
      <p:cxnSp>
        <p:nvCxnSpPr>
          <p:cNvPr id="429" name="Google Shape;429;p26"/>
          <p:cNvCxnSpPr>
            <a:stCxn id="416" idx="3"/>
          </p:cNvCxnSpPr>
          <p:nvPr/>
        </p:nvCxnSpPr>
        <p:spPr>
          <a:xfrm>
            <a:off x="7779509" y="1728602"/>
            <a:ext cx="531300" cy="3900"/>
          </a:xfrm>
          <a:prstGeom prst="straightConnector1">
            <a:avLst/>
          </a:prstGeom>
          <a:noFill/>
          <a:ln cap="flat" cmpd="sng" w="9525">
            <a:solidFill>
              <a:srgbClr val="595959"/>
            </a:solidFill>
            <a:prstDash val="solid"/>
            <a:round/>
            <a:headEnd len="med" w="med" type="none"/>
            <a:tailEnd len="med" w="med" type="triangle"/>
          </a:ln>
        </p:spPr>
      </p:cxnSp>
      <p:cxnSp>
        <p:nvCxnSpPr>
          <p:cNvPr id="430" name="Google Shape;430;p26"/>
          <p:cNvCxnSpPr>
            <a:endCxn id="418" idx="3"/>
          </p:cNvCxnSpPr>
          <p:nvPr/>
        </p:nvCxnSpPr>
        <p:spPr>
          <a:xfrm rot="10800000">
            <a:off x="7911009" y="3381785"/>
            <a:ext cx="395400" cy="5700"/>
          </a:xfrm>
          <a:prstGeom prst="straightConnector1">
            <a:avLst/>
          </a:prstGeom>
          <a:noFill/>
          <a:ln cap="flat" cmpd="sng" w="9525">
            <a:solidFill>
              <a:srgbClr val="595959"/>
            </a:solidFill>
            <a:prstDash val="solid"/>
            <a:round/>
            <a:headEnd len="med" w="med" type="none"/>
            <a:tailEnd len="med" w="med" type="triangle"/>
          </a:ln>
        </p:spPr>
      </p:cxnSp>
      <p:cxnSp>
        <p:nvCxnSpPr>
          <p:cNvPr id="431" name="Google Shape;431;p26"/>
          <p:cNvCxnSpPr>
            <a:stCxn id="418" idx="1"/>
            <a:endCxn id="420" idx="3"/>
          </p:cNvCxnSpPr>
          <p:nvPr/>
        </p:nvCxnSpPr>
        <p:spPr>
          <a:xfrm flipH="1">
            <a:off x="6432909" y="3381785"/>
            <a:ext cx="351000" cy="3000"/>
          </a:xfrm>
          <a:prstGeom prst="straightConnector1">
            <a:avLst/>
          </a:prstGeom>
          <a:noFill/>
          <a:ln cap="flat" cmpd="sng" w="9525">
            <a:solidFill>
              <a:srgbClr val="595959"/>
            </a:solidFill>
            <a:prstDash val="solid"/>
            <a:round/>
            <a:headEnd len="med" w="med" type="none"/>
            <a:tailEnd len="med" w="med" type="triangle"/>
          </a:ln>
        </p:spPr>
      </p:cxnSp>
      <p:cxnSp>
        <p:nvCxnSpPr>
          <p:cNvPr id="432" name="Google Shape;432;p26"/>
          <p:cNvCxnSpPr>
            <a:stCxn id="420" idx="1"/>
            <a:endCxn id="422" idx="3"/>
          </p:cNvCxnSpPr>
          <p:nvPr/>
        </p:nvCxnSpPr>
        <p:spPr>
          <a:xfrm rot="10800000">
            <a:off x="5091916" y="3381747"/>
            <a:ext cx="289200" cy="3000"/>
          </a:xfrm>
          <a:prstGeom prst="straightConnector1">
            <a:avLst/>
          </a:prstGeom>
          <a:noFill/>
          <a:ln cap="flat" cmpd="sng" w="9525">
            <a:solidFill>
              <a:srgbClr val="595959"/>
            </a:solidFill>
            <a:prstDash val="solid"/>
            <a:round/>
            <a:headEnd len="med" w="med" type="none"/>
            <a:tailEnd len="med" w="med" type="triangle"/>
          </a:ln>
        </p:spPr>
      </p:cxnSp>
      <p:cxnSp>
        <p:nvCxnSpPr>
          <p:cNvPr id="433" name="Google Shape;433;p26"/>
          <p:cNvCxnSpPr>
            <a:stCxn id="422" idx="1"/>
            <a:endCxn id="424" idx="3"/>
          </p:cNvCxnSpPr>
          <p:nvPr/>
        </p:nvCxnSpPr>
        <p:spPr>
          <a:xfrm flipH="1">
            <a:off x="3739684" y="3381777"/>
            <a:ext cx="300300" cy="3000"/>
          </a:xfrm>
          <a:prstGeom prst="straightConnector1">
            <a:avLst/>
          </a:prstGeom>
          <a:noFill/>
          <a:ln cap="flat" cmpd="sng" w="9525">
            <a:solidFill>
              <a:srgbClr val="595959"/>
            </a:solidFill>
            <a:prstDash val="solid"/>
            <a:round/>
            <a:headEnd len="med" w="med" type="none"/>
            <a:tailEnd len="med" w="med" type="triangle"/>
          </a:ln>
        </p:spPr>
      </p:cxnSp>
      <p:cxnSp>
        <p:nvCxnSpPr>
          <p:cNvPr id="434" name="Google Shape;434;p26"/>
          <p:cNvCxnSpPr/>
          <p:nvPr/>
        </p:nvCxnSpPr>
        <p:spPr>
          <a:xfrm flipH="1" rot="-5400000">
            <a:off x="7483877" y="2564804"/>
            <a:ext cx="1661400" cy="3900"/>
          </a:xfrm>
          <a:prstGeom prst="bentConnector3">
            <a:avLst>
              <a:gd fmla="val 50000" name="adj1"/>
            </a:avLst>
          </a:prstGeom>
          <a:noFill/>
          <a:ln cap="flat" cmpd="sng" w="9525">
            <a:solidFill>
              <a:schemeClr val="dk2"/>
            </a:solidFill>
            <a:prstDash val="solid"/>
            <a:round/>
            <a:headEnd len="med" w="med" type="none"/>
            <a:tailEnd len="med" w="med" type="none"/>
          </a:ln>
        </p:spPr>
      </p:cxnSp>
      <p:pic>
        <p:nvPicPr>
          <p:cNvPr id="435" name="Google Shape;435;p26" title="video-output-7EEEF9C6-DD4A-4449-8B09-24E6A87F14AD.mov">
            <a:hlinkClick r:id="rId5"/>
          </p:cNvPr>
          <p:cNvPicPr preferRelativeResize="0"/>
          <p:nvPr/>
        </p:nvPicPr>
        <p:blipFill>
          <a:blip r:embed="rId6">
            <a:alphaModFix/>
          </a:blip>
          <a:stretch>
            <a:fillRect/>
          </a:stretch>
        </p:blipFill>
        <p:spPr>
          <a:xfrm>
            <a:off x="517950" y="1439975"/>
            <a:ext cx="1294200" cy="2001398"/>
          </a:xfrm>
          <a:prstGeom prst="rect">
            <a:avLst/>
          </a:prstGeom>
          <a:noFill/>
          <a:ln>
            <a:noFill/>
          </a:ln>
        </p:spPr>
      </p:pic>
      <p:sp>
        <p:nvSpPr>
          <p:cNvPr id="436" name="Google Shape;436;p26"/>
          <p:cNvSpPr txBox="1"/>
          <p:nvPr/>
        </p:nvSpPr>
        <p:spPr>
          <a:xfrm>
            <a:off x="556488" y="3622025"/>
            <a:ext cx="11871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700">
                <a:solidFill>
                  <a:schemeClr val="lt1"/>
                </a:solidFill>
                <a:latin typeface="Calibri"/>
                <a:ea typeface="Calibri"/>
                <a:cs typeface="Calibri"/>
                <a:sym typeface="Calibri"/>
              </a:rPr>
              <a:t>Shreya</a:t>
            </a:r>
            <a:endParaRPr sz="1700">
              <a:solidFill>
                <a:schemeClr val="lt1"/>
              </a:solidFill>
              <a:latin typeface="Calibri"/>
              <a:ea typeface="Calibri"/>
              <a:cs typeface="Calibri"/>
              <a:sym typeface="Calibri"/>
            </a:endParaRPr>
          </a:p>
        </p:txBody>
      </p:sp>
      <p:sp>
        <p:nvSpPr>
          <p:cNvPr id="437" name="Google Shape;437;p26"/>
          <p:cNvSpPr txBox="1"/>
          <p:nvPr/>
        </p:nvSpPr>
        <p:spPr>
          <a:xfrm>
            <a:off x="2522024" y="4625400"/>
            <a:ext cx="1896900" cy="289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27"/>
          <p:cNvSpPr txBox="1"/>
          <p:nvPr/>
        </p:nvSpPr>
        <p:spPr>
          <a:xfrm>
            <a:off x="1378125" y="480475"/>
            <a:ext cx="80808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sz="2800">
                <a:solidFill>
                  <a:schemeClr val="dk1"/>
                </a:solidFill>
              </a:rPr>
              <a:t>OBJECT COLOR DETECTION</a:t>
            </a:r>
            <a:endParaRPr b="1" sz="2800">
              <a:solidFill>
                <a:schemeClr val="dk1"/>
              </a:solidFill>
            </a:endParaRPr>
          </a:p>
          <a:p>
            <a:pPr indent="0" lvl="0" marL="0" rtl="0" algn="ctr">
              <a:spcBef>
                <a:spcPts val="0"/>
              </a:spcBef>
              <a:spcAft>
                <a:spcPts val="0"/>
              </a:spcAft>
              <a:buNone/>
            </a:pPr>
            <a:r>
              <a:t/>
            </a:r>
            <a:endParaRPr b="1" sz="2800">
              <a:solidFill>
                <a:schemeClr val="dk1"/>
              </a:solidFill>
            </a:endParaRPr>
          </a:p>
        </p:txBody>
      </p:sp>
      <p:pic>
        <p:nvPicPr>
          <p:cNvPr descr="C:\Users\rajsekar\Pictures\ECE LOGO.jpg" id="443" name="Google Shape;443;p27"/>
          <p:cNvPicPr preferRelativeResize="0"/>
          <p:nvPr/>
        </p:nvPicPr>
        <p:blipFill rotWithShape="1">
          <a:blip r:embed="rId3">
            <a:alphaModFix/>
          </a:blip>
          <a:srcRect b="0" l="0" r="0" t="0"/>
          <a:stretch/>
        </p:blipFill>
        <p:spPr>
          <a:xfrm>
            <a:off x="8152225" y="228850"/>
            <a:ext cx="639750" cy="639750"/>
          </a:xfrm>
          <a:prstGeom prst="rect">
            <a:avLst/>
          </a:prstGeom>
          <a:noFill/>
          <a:ln>
            <a:noFill/>
          </a:ln>
        </p:spPr>
      </p:pic>
      <p:sp>
        <p:nvSpPr>
          <p:cNvPr id="444" name="Google Shape;444;p27"/>
          <p:cNvSpPr txBox="1"/>
          <p:nvPr/>
        </p:nvSpPr>
        <p:spPr>
          <a:xfrm>
            <a:off x="6658375" y="44928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445" name="Google Shape;445;p27"/>
          <p:cNvSpPr txBox="1"/>
          <p:nvPr/>
        </p:nvSpPr>
        <p:spPr>
          <a:xfrm>
            <a:off x="4222175" y="4625400"/>
            <a:ext cx="2672400" cy="289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Robotic Arm BCI</a:t>
            </a:r>
            <a:endParaRPr sz="1200">
              <a:solidFill>
                <a:srgbClr val="888888"/>
              </a:solidFill>
              <a:latin typeface="Calibri"/>
              <a:ea typeface="Calibri"/>
              <a:cs typeface="Calibri"/>
              <a:sym typeface="Calibri"/>
            </a:endParaRPr>
          </a:p>
        </p:txBody>
      </p:sp>
      <p:sp>
        <p:nvSpPr>
          <p:cNvPr id="446" name="Google Shape;446;p27"/>
          <p:cNvSpPr/>
          <p:nvPr/>
        </p:nvSpPr>
        <p:spPr>
          <a:xfrm>
            <a:off x="0" y="0"/>
            <a:ext cx="2395500" cy="5143500"/>
          </a:xfrm>
          <a:prstGeom prst="rect">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7" name="Google Shape;447;p27"/>
          <p:cNvPicPr preferRelativeResize="0"/>
          <p:nvPr/>
        </p:nvPicPr>
        <p:blipFill>
          <a:blip r:embed="rId4">
            <a:alphaModFix/>
          </a:blip>
          <a:stretch>
            <a:fillRect/>
          </a:stretch>
        </p:blipFill>
        <p:spPr>
          <a:xfrm>
            <a:off x="761475" y="228850"/>
            <a:ext cx="777125" cy="726525"/>
          </a:xfrm>
          <a:prstGeom prst="rect">
            <a:avLst/>
          </a:prstGeom>
          <a:noFill/>
          <a:ln>
            <a:noFill/>
          </a:ln>
        </p:spPr>
      </p:pic>
      <p:sp>
        <p:nvSpPr>
          <p:cNvPr id="448" name="Google Shape;448;p27"/>
          <p:cNvSpPr/>
          <p:nvPr/>
        </p:nvSpPr>
        <p:spPr>
          <a:xfrm>
            <a:off x="604200" y="1440900"/>
            <a:ext cx="1187100" cy="169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9" name="Google Shape;449;p27"/>
          <p:cNvPicPr preferRelativeResize="0"/>
          <p:nvPr/>
        </p:nvPicPr>
        <p:blipFill>
          <a:blip r:embed="rId5">
            <a:alphaModFix/>
          </a:blip>
          <a:stretch>
            <a:fillRect/>
          </a:stretch>
        </p:blipFill>
        <p:spPr>
          <a:xfrm>
            <a:off x="2792925" y="1691034"/>
            <a:ext cx="2257638" cy="1275453"/>
          </a:xfrm>
          <a:prstGeom prst="rect">
            <a:avLst/>
          </a:prstGeom>
          <a:noFill/>
          <a:ln>
            <a:noFill/>
          </a:ln>
        </p:spPr>
      </p:pic>
      <p:pic>
        <p:nvPicPr>
          <p:cNvPr id="450" name="Google Shape;450;p27"/>
          <p:cNvPicPr preferRelativeResize="0"/>
          <p:nvPr/>
        </p:nvPicPr>
        <p:blipFill>
          <a:blip r:embed="rId6">
            <a:alphaModFix/>
          </a:blip>
          <a:stretch>
            <a:fillRect/>
          </a:stretch>
        </p:blipFill>
        <p:spPr>
          <a:xfrm>
            <a:off x="6192982" y="1645150"/>
            <a:ext cx="2077952" cy="1367223"/>
          </a:xfrm>
          <a:prstGeom prst="rect">
            <a:avLst/>
          </a:prstGeom>
          <a:noFill/>
          <a:ln>
            <a:noFill/>
          </a:ln>
        </p:spPr>
      </p:pic>
      <p:sp>
        <p:nvSpPr>
          <p:cNvPr id="451" name="Google Shape;451;p27"/>
          <p:cNvSpPr txBox="1"/>
          <p:nvPr/>
        </p:nvSpPr>
        <p:spPr>
          <a:xfrm>
            <a:off x="2808798" y="3121467"/>
            <a:ext cx="2147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52" name="Google Shape;452;p27"/>
          <p:cNvSpPr txBox="1"/>
          <p:nvPr/>
        </p:nvSpPr>
        <p:spPr>
          <a:xfrm>
            <a:off x="2921522" y="3012370"/>
            <a:ext cx="2000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Setup for colour detection</a:t>
            </a:r>
            <a:endParaRPr/>
          </a:p>
        </p:txBody>
      </p:sp>
      <p:sp>
        <p:nvSpPr>
          <p:cNvPr id="453" name="Google Shape;453;p27"/>
          <p:cNvSpPr txBox="1"/>
          <p:nvPr/>
        </p:nvSpPr>
        <p:spPr>
          <a:xfrm>
            <a:off x="5797750" y="3066196"/>
            <a:ext cx="29943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300"/>
              <a:t>Image showing the output of detected red coloured object</a:t>
            </a:r>
            <a:endParaRPr sz="1300"/>
          </a:p>
        </p:txBody>
      </p:sp>
      <p:sp>
        <p:nvSpPr>
          <p:cNvPr id="454" name="Google Shape;454;p27"/>
          <p:cNvSpPr txBox="1"/>
          <p:nvPr/>
        </p:nvSpPr>
        <p:spPr>
          <a:xfrm>
            <a:off x="2522025" y="3341450"/>
            <a:ext cx="6655200" cy="115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t/>
            </a:r>
            <a:endParaRPr b="1"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en-GB" sz="1600">
                <a:solidFill>
                  <a:schemeClr val="dk1"/>
                </a:solidFill>
              </a:rPr>
              <a:t>Assumption</a:t>
            </a:r>
            <a:endParaRPr b="1"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GB" sz="1600">
                <a:solidFill>
                  <a:schemeClr val="dk1"/>
                </a:solidFill>
              </a:rPr>
              <a:t>Objects - colored boxes</a:t>
            </a:r>
            <a:endParaRPr b="1">
              <a:solidFill>
                <a:schemeClr val="dk1"/>
              </a:solidFill>
              <a:latin typeface="Calibri"/>
              <a:ea typeface="Calibri"/>
              <a:cs typeface="Calibri"/>
              <a:sym typeface="Calibri"/>
            </a:endParaRPr>
          </a:p>
        </p:txBody>
      </p:sp>
      <p:pic>
        <p:nvPicPr>
          <p:cNvPr id="455" name="Google Shape;455;p27" title="video-output-A3A5ACB4-C9DF-4065-9707-DEB3C824EADA.mov">
            <a:hlinkClick r:id="rId7"/>
          </p:cNvPr>
          <p:cNvPicPr preferRelativeResize="0"/>
          <p:nvPr/>
        </p:nvPicPr>
        <p:blipFill>
          <a:blip r:embed="rId8">
            <a:alphaModFix/>
          </a:blip>
          <a:stretch>
            <a:fillRect/>
          </a:stretch>
        </p:blipFill>
        <p:spPr>
          <a:xfrm>
            <a:off x="604200" y="1309350"/>
            <a:ext cx="1187100" cy="1958701"/>
          </a:xfrm>
          <a:prstGeom prst="rect">
            <a:avLst/>
          </a:prstGeom>
          <a:noFill/>
          <a:ln>
            <a:noFill/>
          </a:ln>
        </p:spPr>
      </p:pic>
      <p:sp>
        <p:nvSpPr>
          <p:cNvPr id="456" name="Google Shape;456;p27"/>
          <p:cNvSpPr txBox="1"/>
          <p:nvPr/>
        </p:nvSpPr>
        <p:spPr>
          <a:xfrm>
            <a:off x="556488" y="3622025"/>
            <a:ext cx="11871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700">
                <a:solidFill>
                  <a:schemeClr val="lt1"/>
                </a:solidFill>
                <a:latin typeface="Calibri"/>
                <a:ea typeface="Calibri"/>
                <a:cs typeface="Calibri"/>
                <a:sym typeface="Calibri"/>
              </a:rPr>
              <a:t>Shreya</a:t>
            </a:r>
            <a:endParaRPr sz="1700">
              <a:solidFill>
                <a:schemeClr val="lt1"/>
              </a:solidFill>
              <a:latin typeface="Calibri"/>
              <a:ea typeface="Calibri"/>
              <a:cs typeface="Calibri"/>
              <a:sym typeface="Calibri"/>
            </a:endParaRPr>
          </a:p>
        </p:txBody>
      </p:sp>
      <p:sp>
        <p:nvSpPr>
          <p:cNvPr id="457" name="Google Shape;457;p27"/>
          <p:cNvSpPr txBox="1"/>
          <p:nvPr/>
        </p:nvSpPr>
        <p:spPr>
          <a:xfrm>
            <a:off x="2522024" y="4625400"/>
            <a:ext cx="1896900" cy="289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1000"/>
                                        <p:tgtEl>
                                          <p:spTgt spid="4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28"/>
          <p:cNvSpPr txBox="1"/>
          <p:nvPr/>
        </p:nvSpPr>
        <p:spPr>
          <a:xfrm>
            <a:off x="1378125" y="480475"/>
            <a:ext cx="80808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sz="2800">
                <a:solidFill>
                  <a:schemeClr val="dk1"/>
                </a:solidFill>
              </a:rPr>
              <a:t>MOTOR MOVEMENTS</a:t>
            </a:r>
            <a:endParaRPr b="1" sz="2800">
              <a:solidFill>
                <a:schemeClr val="dk1"/>
              </a:solidFill>
            </a:endParaRPr>
          </a:p>
          <a:p>
            <a:pPr indent="0" lvl="0" marL="0" rtl="0" algn="ctr">
              <a:spcBef>
                <a:spcPts val="0"/>
              </a:spcBef>
              <a:spcAft>
                <a:spcPts val="0"/>
              </a:spcAft>
              <a:buNone/>
            </a:pPr>
            <a:r>
              <a:t/>
            </a:r>
            <a:endParaRPr b="1" sz="2800">
              <a:solidFill>
                <a:schemeClr val="dk1"/>
              </a:solidFill>
            </a:endParaRPr>
          </a:p>
        </p:txBody>
      </p:sp>
      <p:pic>
        <p:nvPicPr>
          <p:cNvPr descr="C:\Users\rajsekar\Pictures\ECE LOGO.jpg" id="463" name="Google Shape;463;p28"/>
          <p:cNvPicPr preferRelativeResize="0"/>
          <p:nvPr/>
        </p:nvPicPr>
        <p:blipFill rotWithShape="1">
          <a:blip r:embed="rId3">
            <a:alphaModFix/>
          </a:blip>
          <a:srcRect b="0" l="0" r="0" t="0"/>
          <a:stretch/>
        </p:blipFill>
        <p:spPr>
          <a:xfrm>
            <a:off x="8152225" y="228850"/>
            <a:ext cx="639750" cy="639750"/>
          </a:xfrm>
          <a:prstGeom prst="rect">
            <a:avLst/>
          </a:prstGeom>
          <a:noFill/>
          <a:ln>
            <a:noFill/>
          </a:ln>
        </p:spPr>
      </p:pic>
      <p:sp>
        <p:nvSpPr>
          <p:cNvPr id="464" name="Google Shape;464;p28"/>
          <p:cNvSpPr txBox="1"/>
          <p:nvPr/>
        </p:nvSpPr>
        <p:spPr>
          <a:xfrm>
            <a:off x="6658375" y="44928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465" name="Google Shape;465;p28"/>
          <p:cNvSpPr txBox="1"/>
          <p:nvPr/>
        </p:nvSpPr>
        <p:spPr>
          <a:xfrm>
            <a:off x="4222175" y="4625400"/>
            <a:ext cx="2672400" cy="289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Robotic Arm BCI</a:t>
            </a:r>
            <a:endParaRPr sz="1200">
              <a:solidFill>
                <a:srgbClr val="888888"/>
              </a:solidFill>
              <a:latin typeface="Calibri"/>
              <a:ea typeface="Calibri"/>
              <a:cs typeface="Calibri"/>
              <a:sym typeface="Calibri"/>
            </a:endParaRPr>
          </a:p>
        </p:txBody>
      </p:sp>
      <p:sp>
        <p:nvSpPr>
          <p:cNvPr id="466" name="Google Shape;466;p28"/>
          <p:cNvSpPr/>
          <p:nvPr/>
        </p:nvSpPr>
        <p:spPr>
          <a:xfrm>
            <a:off x="0" y="0"/>
            <a:ext cx="2395500" cy="5143500"/>
          </a:xfrm>
          <a:prstGeom prst="rect">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7" name="Google Shape;467;p28"/>
          <p:cNvPicPr preferRelativeResize="0"/>
          <p:nvPr/>
        </p:nvPicPr>
        <p:blipFill>
          <a:blip r:embed="rId4">
            <a:alphaModFix/>
          </a:blip>
          <a:stretch>
            <a:fillRect/>
          </a:stretch>
        </p:blipFill>
        <p:spPr>
          <a:xfrm>
            <a:off x="761475" y="228850"/>
            <a:ext cx="777125" cy="726525"/>
          </a:xfrm>
          <a:prstGeom prst="rect">
            <a:avLst/>
          </a:prstGeom>
          <a:noFill/>
          <a:ln>
            <a:noFill/>
          </a:ln>
        </p:spPr>
      </p:pic>
      <p:sp>
        <p:nvSpPr>
          <p:cNvPr id="468" name="Google Shape;468;p28"/>
          <p:cNvSpPr/>
          <p:nvPr/>
        </p:nvSpPr>
        <p:spPr>
          <a:xfrm>
            <a:off x="604200" y="1440900"/>
            <a:ext cx="1187100" cy="169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8"/>
          <p:cNvSpPr/>
          <p:nvPr/>
        </p:nvSpPr>
        <p:spPr>
          <a:xfrm>
            <a:off x="6985984" y="1396449"/>
            <a:ext cx="850873" cy="667275"/>
          </a:xfrm>
          <a:custGeom>
            <a:rect b="b" l="l" r="r" t="t"/>
            <a:pathLst>
              <a:path extrusionOk="0" h="44746" w="54895">
                <a:moveTo>
                  <a:pt x="0" y="0"/>
                </a:moveTo>
                <a:lnTo>
                  <a:pt x="0" y="44746"/>
                </a:lnTo>
                <a:lnTo>
                  <a:pt x="54895" y="44746"/>
                </a:lnTo>
              </a:path>
            </a:pathLst>
          </a:custGeom>
          <a:noFill/>
          <a:ln cap="flat" cmpd="sng" w="9525">
            <a:solidFill>
              <a:schemeClr val="dk2"/>
            </a:solidFill>
            <a:prstDash val="solid"/>
            <a:round/>
            <a:headEnd len="med" w="med" type="none"/>
            <a:tailEnd len="med" w="med" type="none"/>
          </a:ln>
        </p:spPr>
      </p:sp>
      <p:sp>
        <p:nvSpPr>
          <p:cNvPr id="470" name="Google Shape;470;p28"/>
          <p:cNvSpPr/>
          <p:nvPr/>
        </p:nvSpPr>
        <p:spPr>
          <a:xfrm>
            <a:off x="6982412" y="2356415"/>
            <a:ext cx="858018" cy="701678"/>
          </a:xfrm>
          <a:custGeom>
            <a:rect b="b" l="l" r="r" t="t"/>
            <a:pathLst>
              <a:path extrusionOk="0" h="47053" w="55356">
                <a:moveTo>
                  <a:pt x="55356" y="923"/>
                </a:moveTo>
                <a:lnTo>
                  <a:pt x="0" y="0"/>
                </a:lnTo>
                <a:lnTo>
                  <a:pt x="461" y="47053"/>
                </a:lnTo>
              </a:path>
            </a:pathLst>
          </a:custGeom>
          <a:noFill/>
          <a:ln cap="flat" cmpd="sng" w="9525">
            <a:solidFill>
              <a:schemeClr val="dk2"/>
            </a:solidFill>
            <a:prstDash val="solid"/>
            <a:round/>
            <a:headEnd len="med" w="med" type="none"/>
            <a:tailEnd len="med" w="med" type="none"/>
          </a:ln>
        </p:spPr>
      </p:sp>
      <p:sp>
        <p:nvSpPr>
          <p:cNvPr id="471" name="Google Shape;471;p28"/>
          <p:cNvSpPr/>
          <p:nvPr/>
        </p:nvSpPr>
        <p:spPr>
          <a:xfrm>
            <a:off x="5885053" y="2338988"/>
            <a:ext cx="757887" cy="750688"/>
          </a:xfrm>
          <a:custGeom>
            <a:rect b="b" l="l" r="r" t="t"/>
            <a:pathLst>
              <a:path extrusionOk="0" h="43823" w="49820">
                <a:moveTo>
                  <a:pt x="0" y="0"/>
                </a:moveTo>
                <a:lnTo>
                  <a:pt x="49820" y="0"/>
                </a:lnTo>
                <a:lnTo>
                  <a:pt x="49820" y="43823"/>
                </a:lnTo>
              </a:path>
            </a:pathLst>
          </a:custGeom>
          <a:noFill/>
          <a:ln cap="flat" cmpd="sng" w="9525">
            <a:solidFill>
              <a:schemeClr val="dk2"/>
            </a:solidFill>
            <a:prstDash val="solid"/>
            <a:round/>
            <a:headEnd len="med" w="med" type="none"/>
            <a:tailEnd len="med" w="med" type="none"/>
          </a:ln>
        </p:spPr>
      </p:sp>
      <p:sp>
        <p:nvSpPr>
          <p:cNvPr id="472" name="Google Shape;472;p28"/>
          <p:cNvSpPr/>
          <p:nvPr/>
        </p:nvSpPr>
        <p:spPr>
          <a:xfrm>
            <a:off x="5899341" y="1430841"/>
            <a:ext cx="757919" cy="632887"/>
          </a:xfrm>
          <a:custGeom>
            <a:rect b="b" l="l" r="r" t="t"/>
            <a:pathLst>
              <a:path extrusionOk="0" h="42440" w="48898">
                <a:moveTo>
                  <a:pt x="48437" y="0"/>
                </a:moveTo>
                <a:lnTo>
                  <a:pt x="48898" y="41978"/>
                </a:lnTo>
                <a:lnTo>
                  <a:pt x="0" y="42440"/>
                </a:lnTo>
              </a:path>
            </a:pathLst>
          </a:custGeom>
          <a:noFill/>
          <a:ln cap="flat" cmpd="sng" w="9525">
            <a:solidFill>
              <a:schemeClr val="dk2"/>
            </a:solidFill>
            <a:prstDash val="solid"/>
            <a:round/>
            <a:headEnd len="med" w="med" type="none"/>
            <a:tailEnd len="med" w="med" type="none"/>
          </a:ln>
        </p:spPr>
      </p:sp>
      <p:pic>
        <p:nvPicPr>
          <p:cNvPr id="473" name="Google Shape;473;p28"/>
          <p:cNvPicPr preferRelativeResize="0"/>
          <p:nvPr/>
        </p:nvPicPr>
        <p:blipFill>
          <a:blip r:embed="rId5">
            <a:alphaModFix/>
          </a:blip>
          <a:stretch>
            <a:fillRect/>
          </a:stretch>
        </p:blipFill>
        <p:spPr>
          <a:xfrm>
            <a:off x="7842421" y="2063559"/>
            <a:ext cx="306888" cy="271854"/>
          </a:xfrm>
          <a:prstGeom prst="rect">
            <a:avLst/>
          </a:prstGeom>
          <a:noFill/>
          <a:ln>
            <a:noFill/>
          </a:ln>
        </p:spPr>
      </p:pic>
      <p:pic>
        <p:nvPicPr>
          <p:cNvPr id="474" name="Google Shape;474;p28"/>
          <p:cNvPicPr preferRelativeResize="0"/>
          <p:nvPr/>
        </p:nvPicPr>
        <p:blipFill>
          <a:blip r:embed="rId6">
            <a:alphaModFix/>
          </a:blip>
          <a:stretch>
            <a:fillRect/>
          </a:stretch>
        </p:blipFill>
        <p:spPr>
          <a:xfrm>
            <a:off x="6657130" y="1186049"/>
            <a:ext cx="320145" cy="271854"/>
          </a:xfrm>
          <a:prstGeom prst="rect">
            <a:avLst/>
          </a:prstGeom>
          <a:noFill/>
          <a:ln>
            <a:noFill/>
          </a:ln>
        </p:spPr>
      </p:pic>
      <p:pic>
        <p:nvPicPr>
          <p:cNvPr id="475" name="Google Shape;475;p28"/>
          <p:cNvPicPr preferRelativeResize="0"/>
          <p:nvPr/>
        </p:nvPicPr>
        <p:blipFill>
          <a:blip r:embed="rId7">
            <a:alphaModFix/>
          </a:blip>
          <a:stretch>
            <a:fillRect/>
          </a:stretch>
        </p:blipFill>
        <p:spPr>
          <a:xfrm>
            <a:off x="5482504" y="2056063"/>
            <a:ext cx="320144" cy="286852"/>
          </a:xfrm>
          <a:prstGeom prst="rect">
            <a:avLst/>
          </a:prstGeom>
          <a:noFill/>
          <a:ln>
            <a:noFill/>
          </a:ln>
        </p:spPr>
      </p:pic>
      <p:pic>
        <p:nvPicPr>
          <p:cNvPr id="476" name="Google Shape;476;p28"/>
          <p:cNvPicPr preferRelativeResize="0"/>
          <p:nvPr/>
        </p:nvPicPr>
        <p:blipFill>
          <a:blip r:embed="rId8">
            <a:alphaModFix/>
          </a:blip>
          <a:stretch>
            <a:fillRect/>
          </a:stretch>
        </p:blipFill>
        <p:spPr>
          <a:xfrm>
            <a:off x="6663756" y="3089583"/>
            <a:ext cx="306894" cy="306563"/>
          </a:xfrm>
          <a:prstGeom prst="rect">
            <a:avLst/>
          </a:prstGeom>
          <a:noFill/>
          <a:ln>
            <a:noFill/>
          </a:ln>
        </p:spPr>
      </p:pic>
      <p:pic>
        <p:nvPicPr>
          <p:cNvPr id="477" name="Google Shape;477;p28"/>
          <p:cNvPicPr preferRelativeResize="0"/>
          <p:nvPr/>
        </p:nvPicPr>
        <p:blipFill>
          <a:blip r:embed="rId9">
            <a:alphaModFix/>
          </a:blip>
          <a:stretch>
            <a:fillRect/>
          </a:stretch>
        </p:blipFill>
        <p:spPr>
          <a:xfrm>
            <a:off x="6643554" y="2029767"/>
            <a:ext cx="347294" cy="341651"/>
          </a:xfrm>
          <a:prstGeom prst="rect">
            <a:avLst/>
          </a:prstGeom>
          <a:noFill/>
          <a:ln>
            <a:noFill/>
          </a:ln>
        </p:spPr>
      </p:pic>
      <p:pic>
        <p:nvPicPr>
          <p:cNvPr id="478" name="Google Shape;478;p28"/>
          <p:cNvPicPr preferRelativeResize="0"/>
          <p:nvPr/>
        </p:nvPicPr>
        <p:blipFill>
          <a:blip r:embed="rId10">
            <a:alphaModFix/>
          </a:blip>
          <a:stretch>
            <a:fillRect/>
          </a:stretch>
        </p:blipFill>
        <p:spPr>
          <a:xfrm>
            <a:off x="2682429" y="1484282"/>
            <a:ext cx="1909176" cy="1784569"/>
          </a:xfrm>
          <a:prstGeom prst="rect">
            <a:avLst/>
          </a:prstGeom>
          <a:noFill/>
          <a:ln>
            <a:noFill/>
          </a:ln>
        </p:spPr>
      </p:pic>
      <p:sp>
        <p:nvSpPr>
          <p:cNvPr id="479" name="Google Shape;479;p28"/>
          <p:cNvSpPr txBox="1"/>
          <p:nvPr/>
        </p:nvSpPr>
        <p:spPr>
          <a:xfrm>
            <a:off x="5899351" y="3462913"/>
            <a:ext cx="21231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300">
                <a:latin typeface="Calibri"/>
                <a:ea typeface="Calibri"/>
                <a:cs typeface="Calibri"/>
                <a:sym typeface="Calibri"/>
              </a:rPr>
              <a:t>Path followed by robotic arm</a:t>
            </a:r>
            <a:endParaRPr sz="1300">
              <a:latin typeface="Calibri"/>
              <a:ea typeface="Calibri"/>
              <a:cs typeface="Calibri"/>
              <a:sym typeface="Calibri"/>
            </a:endParaRPr>
          </a:p>
        </p:txBody>
      </p:sp>
      <p:sp>
        <p:nvSpPr>
          <p:cNvPr id="480" name="Google Shape;480;p28"/>
          <p:cNvSpPr txBox="1"/>
          <p:nvPr/>
        </p:nvSpPr>
        <p:spPr>
          <a:xfrm>
            <a:off x="2522025" y="3399265"/>
            <a:ext cx="21231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300">
                <a:latin typeface="Calibri"/>
                <a:ea typeface="Calibri"/>
                <a:cs typeface="Calibri"/>
                <a:sym typeface="Calibri"/>
              </a:rPr>
              <a:t>Robotic Arm</a:t>
            </a:r>
            <a:endParaRPr sz="1300">
              <a:latin typeface="Calibri"/>
              <a:ea typeface="Calibri"/>
              <a:cs typeface="Calibri"/>
              <a:sym typeface="Calibri"/>
            </a:endParaRPr>
          </a:p>
        </p:txBody>
      </p:sp>
      <p:pic>
        <p:nvPicPr>
          <p:cNvPr id="481" name="Google Shape;481;p28" title="video-output-0ABC51A0-D252-4673-9B30-E775BE03AAE9.mov">
            <a:hlinkClick r:id="rId11"/>
          </p:cNvPr>
          <p:cNvPicPr preferRelativeResize="0"/>
          <p:nvPr/>
        </p:nvPicPr>
        <p:blipFill>
          <a:blip r:embed="rId12">
            <a:alphaModFix/>
          </a:blip>
          <a:stretch>
            <a:fillRect/>
          </a:stretch>
        </p:blipFill>
        <p:spPr>
          <a:xfrm>
            <a:off x="570675" y="1288850"/>
            <a:ext cx="1254150" cy="1999699"/>
          </a:xfrm>
          <a:prstGeom prst="rect">
            <a:avLst/>
          </a:prstGeom>
          <a:noFill/>
          <a:ln>
            <a:noFill/>
          </a:ln>
        </p:spPr>
      </p:pic>
      <p:sp>
        <p:nvSpPr>
          <p:cNvPr id="482" name="Google Shape;482;p28"/>
          <p:cNvSpPr txBox="1"/>
          <p:nvPr/>
        </p:nvSpPr>
        <p:spPr>
          <a:xfrm>
            <a:off x="2522024" y="4625400"/>
            <a:ext cx="1896900" cy="289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81"/>
                                        </p:tgtEl>
                                        <p:attrNameLst>
                                          <p:attrName>style.visibility</p:attrName>
                                        </p:attrNameLst>
                                      </p:cBhvr>
                                      <p:to>
                                        <p:strVal val="visible"/>
                                      </p:to>
                                    </p:set>
                                    <p:animEffect filter="fade" transition="in">
                                      <p:cBhvr>
                                        <p:cTn dur="1000"/>
                                        <p:tgtEl>
                                          <p:spTgt spid="4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29"/>
          <p:cNvSpPr txBox="1"/>
          <p:nvPr/>
        </p:nvSpPr>
        <p:spPr>
          <a:xfrm>
            <a:off x="271375" y="5019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t/>
            </a:r>
            <a:endParaRPr b="1" sz="2800">
              <a:solidFill>
                <a:srgbClr val="000000"/>
              </a:solidFill>
            </a:endParaRPr>
          </a:p>
        </p:txBody>
      </p:sp>
      <p:sp>
        <p:nvSpPr>
          <p:cNvPr id="488" name="Google Shape;488;p29"/>
          <p:cNvSpPr txBox="1"/>
          <p:nvPr/>
        </p:nvSpPr>
        <p:spPr>
          <a:xfrm>
            <a:off x="427925" y="1312975"/>
            <a:ext cx="8520600" cy="3344100"/>
          </a:xfrm>
          <a:prstGeom prst="rect">
            <a:avLst/>
          </a:prstGeom>
          <a:noFill/>
          <a:ln>
            <a:noFill/>
          </a:ln>
        </p:spPr>
        <p:txBody>
          <a:bodyPr anchorCtr="0" anchor="t" bIns="91425" lIns="91425" spcFirstLastPara="1" rIns="91425" wrap="square" tIns="91425">
            <a:normAutofit/>
          </a:bodyPr>
          <a:lstStyle/>
          <a:p>
            <a:pPr indent="0" lvl="0" marL="457200" rtl="0" algn="ctr">
              <a:spcBef>
                <a:spcPts val="0"/>
              </a:spcBef>
              <a:spcAft>
                <a:spcPts val="0"/>
              </a:spcAft>
              <a:buNone/>
            </a:pPr>
            <a:r>
              <a:t/>
            </a:r>
            <a:endParaRPr b="1" sz="2600">
              <a:latin typeface="Calibri"/>
              <a:ea typeface="Calibri"/>
              <a:cs typeface="Calibri"/>
              <a:sym typeface="Calibri"/>
            </a:endParaRPr>
          </a:p>
          <a:p>
            <a:pPr indent="0" lvl="0" marL="0" rtl="0" algn="l">
              <a:lnSpc>
                <a:spcPct val="115000"/>
              </a:lnSpc>
              <a:spcBef>
                <a:spcPts val="0"/>
              </a:spcBef>
              <a:spcAft>
                <a:spcPts val="0"/>
              </a:spcAft>
              <a:buNone/>
            </a:pPr>
            <a:r>
              <a:t/>
            </a:r>
            <a:endParaRPr b="1" sz="2600">
              <a:latin typeface="Calibri"/>
              <a:ea typeface="Calibri"/>
              <a:cs typeface="Calibri"/>
              <a:sym typeface="Calibri"/>
            </a:endParaRPr>
          </a:p>
          <a:p>
            <a:pPr indent="457200" lvl="0" marL="2286000" rtl="0" algn="l">
              <a:lnSpc>
                <a:spcPct val="115000"/>
              </a:lnSpc>
              <a:spcBef>
                <a:spcPts val="1200"/>
              </a:spcBef>
              <a:spcAft>
                <a:spcPts val="1200"/>
              </a:spcAft>
              <a:buNone/>
            </a:pPr>
            <a:r>
              <a:rPr b="1" lang="en-GB" sz="2900">
                <a:latin typeface="Calibri"/>
                <a:ea typeface="Calibri"/>
                <a:cs typeface="Calibri"/>
                <a:sym typeface="Calibri"/>
              </a:rPr>
              <a:t>   THANK YOU...</a:t>
            </a:r>
            <a:endParaRPr b="1" sz="2900">
              <a:latin typeface="Calibri"/>
              <a:ea typeface="Calibri"/>
              <a:cs typeface="Calibri"/>
              <a:sym typeface="Calibri"/>
            </a:endParaRPr>
          </a:p>
        </p:txBody>
      </p:sp>
      <p:pic>
        <p:nvPicPr>
          <p:cNvPr descr="pes logo.png" id="489" name="Google Shape;489;p29"/>
          <p:cNvPicPr preferRelativeResize="0"/>
          <p:nvPr/>
        </p:nvPicPr>
        <p:blipFill rotWithShape="1">
          <a:blip r:embed="rId3">
            <a:alphaModFix/>
          </a:blip>
          <a:srcRect b="0" l="0" r="0" t="0"/>
          <a:stretch/>
        </p:blipFill>
        <p:spPr>
          <a:xfrm>
            <a:off x="142025" y="91525"/>
            <a:ext cx="1143000" cy="1143000"/>
          </a:xfrm>
          <a:prstGeom prst="rect">
            <a:avLst/>
          </a:prstGeom>
          <a:noFill/>
          <a:ln>
            <a:noFill/>
          </a:ln>
        </p:spPr>
      </p:pic>
      <p:pic>
        <p:nvPicPr>
          <p:cNvPr descr="C:\Users\rajsekar\Pictures\ECE LOGO.jpg" id="490" name="Google Shape;490;p29"/>
          <p:cNvPicPr preferRelativeResize="0"/>
          <p:nvPr/>
        </p:nvPicPr>
        <p:blipFill rotWithShape="1">
          <a:blip r:embed="rId4">
            <a:alphaModFix/>
          </a:blip>
          <a:srcRect b="0" l="0" r="0" t="0"/>
          <a:stretch/>
        </p:blipFill>
        <p:spPr>
          <a:xfrm>
            <a:off x="8034125" y="205825"/>
            <a:ext cx="914400" cy="914400"/>
          </a:xfrm>
          <a:prstGeom prst="rect">
            <a:avLst/>
          </a:prstGeom>
          <a:noFill/>
          <a:ln>
            <a:noFill/>
          </a:ln>
        </p:spPr>
      </p:pic>
      <p:sp>
        <p:nvSpPr>
          <p:cNvPr id="491" name="Google Shape;491;p29"/>
          <p:cNvSpPr txBox="1"/>
          <p:nvPr/>
        </p:nvSpPr>
        <p:spPr>
          <a:xfrm>
            <a:off x="6658375" y="44928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492" name="Google Shape;492;p29"/>
          <p:cNvSpPr txBox="1"/>
          <p:nvPr/>
        </p:nvSpPr>
        <p:spPr>
          <a:xfrm>
            <a:off x="2978700" y="4568875"/>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Robotic Arm BCI</a:t>
            </a:r>
            <a:endParaRPr sz="1200">
              <a:solidFill>
                <a:srgbClr val="888888"/>
              </a:solidFill>
              <a:latin typeface="Calibri"/>
              <a:ea typeface="Calibri"/>
              <a:cs typeface="Calibri"/>
              <a:sym typeface="Calibri"/>
            </a:endParaRPr>
          </a:p>
        </p:txBody>
      </p:sp>
      <p:sp>
        <p:nvSpPr>
          <p:cNvPr id="493" name="Google Shape;493;p29"/>
          <p:cNvSpPr txBox="1"/>
          <p:nvPr/>
        </p:nvSpPr>
        <p:spPr>
          <a:xfrm>
            <a:off x="311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sz="1200">
                <a:solidFill>
                  <a:srgbClr val="888888"/>
                </a:solidFill>
                <a:latin typeface="Calibri"/>
                <a:ea typeface="Calibri"/>
                <a:cs typeface="Calibri"/>
                <a:sym typeface="Calibri"/>
              </a:rPr>
              <a:t>17/03/2021</a:t>
            </a:r>
            <a:endParaRPr sz="1200">
              <a:solidFill>
                <a:srgbClr val="888888"/>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pic>
        <p:nvPicPr>
          <p:cNvPr descr="C:\Users\rajsekar\Pictures\ECE LOGO.jpg" id="71" name="Google Shape;71;p14"/>
          <p:cNvPicPr preferRelativeResize="0"/>
          <p:nvPr/>
        </p:nvPicPr>
        <p:blipFill rotWithShape="1">
          <a:blip r:embed="rId3">
            <a:alphaModFix/>
          </a:blip>
          <a:srcRect b="0" l="0" r="0" t="0"/>
          <a:stretch/>
        </p:blipFill>
        <p:spPr>
          <a:xfrm>
            <a:off x="8152225" y="228850"/>
            <a:ext cx="639750" cy="639750"/>
          </a:xfrm>
          <a:prstGeom prst="rect">
            <a:avLst/>
          </a:prstGeom>
          <a:noFill/>
          <a:ln>
            <a:noFill/>
          </a:ln>
        </p:spPr>
      </p:pic>
      <p:sp>
        <p:nvSpPr>
          <p:cNvPr id="72" name="Google Shape;72;p14"/>
          <p:cNvSpPr txBox="1"/>
          <p:nvPr/>
        </p:nvSpPr>
        <p:spPr>
          <a:xfrm>
            <a:off x="6658375" y="44928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73" name="Google Shape;73;p14"/>
          <p:cNvSpPr txBox="1"/>
          <p:nvPr/>
        </p:nvSpPr>
        <p:spPr>
          <a:xfrm>
            <a:off x="4222175" y="4625400"/>
            <a:ext cx="2672400" cy="289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Robotic Arm BCI</a:t>
            </a:r>
            <a:endParaRPr sz="1200">
              <a:solidFill>
                <a:srgbClr val="888888"/>
              </a:solidFill>
              <a:latin typeface="Calibri"/>
              <a:ea typeface="Calibri"/>
              <a:cs typeface="Calibri"/>
              <a:sym typeface="Calibri"/>
            </a:endParaRPr>
          </a:p>
        </p:txBody>
      </p:sp>
      <p:sp>
        <p:nvSpPr>
          <p:cNvPr id="74" name="Google Shape;74;p14"/>
          <p:cNvSpPr txBox="1"/>
          <p:nvPr/>
        </p:nvSpPr>
        <p:spPr>
          <a:xfrm>
            <a:off x="2522024" y="4625400"/>
            <a:ext cx="1896900" cy="289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sz="1200">
                <a:solidFill>
                  <a:srgbClr val="888888"/>
                </a:solidFill>
                <a:latin typeface="Calibri"/>
                <a:ea typeface="Calibri"/>
                <a:cs typeface="Calibri"/>
                <a:sym typeface="Calibri"/>
              </a:rPr>
              <a:t>6</a:t>
            </a:r>
            <a:r>
              <a:rPr lang="en-GB" sz="1200">
                <a:solidFill>
                  <a:srgbClr val="888888"/>
                </a:solidFill>
                <a:latin typeface="Calibri"/>
                <a:ea typeface="Calibri"/>
                <a:cs typeface="Calibri"/>
                <a:sym typeface="Calibri"/>
              </a:rPr>
              <a:t>/05/2021</a:t>
            </a:r>
            <a:endParaRPr sz="1200">
              <a:solidFill>
                <a:srgbClr val="888888"/>
              </a:solidFill>
              <a:latin typeface="Calibri"/>
              <a:ea typeface="Calibri"/>
              <a:cs typeface="Calibri"/>
              <a:sym typeface="Calibri"/>
            </a:endParaRPr>
          </a:p>
        </p:txBody>
      </p:sp>
      <p:pic>
        <p:nvPicPr>
          <p:cNvPr id="75" name="Google Shape;75;p14"/>
          <p:cNvPicPr preferRelativeResize="0"/>
          <p:nvPr/>
        </p:nvPicPr>
        <p:blipFill>
          <a:blip r:embed="rId4">
            <a:alphaModFix/>
          </a:blip>
          <a:stretch>
            <a:fillRect/>
          </a:stretch>
        </p:blipFill>
        <p:spPr>
          <a:xfrm>
            <a:off x="761475" y="228850"/>
            <a:ext cx="777125" cy="726525"/>
          </a:xfrm>
          <a:prstGeom prst="rect">
            <a:avLst/>
          </a:prstGeom>
          <a:noFill/>
          <a:ln>
            <a:noFill/>
          </a:ln>
        </p:spPr>
      </p:pic>
      <p:sp>
        <p:nvSpPr>
          <p:cNvPr id="76" name="Google Shape;76;p14"/>
          <p:cNvSpPr/>
          <p:nvPr/>
        </p:nvSpPr>
        <p:spPr>
          <a:xfrm>
            <a:off x="0" y="0"/>
            <a:ext cx="2395500" cy="5143500"/>
          </a:xfrm>
          <a:prstGeom prst="rect">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 name="Google Shape;77;p14"/>
          <p:cNvPicPr preferRelativeResize="0"/>
          <p:nvPr/>
        </p:nvPicPr>
        <p:blipFill>
          <a:blip r:embed="rId4">
            <a:alphaModFix/>
          </a:blip>
          <a:stretch>
            <a:fillRect/>
          </a:stretch>
        </p:blipFill>
        <p:spPr>
          <a:xfrm>
            <a:off x="761475" y="228850"/>
            <a:ext cx="777125" cy="726525"/>
          </a:xfrm>
          <a:prstGeom prst="rect">
            <a:avLst/>
          </a:prstGeom>
          <a:noFill/>
          <a:ln>
            <a:noFill/>
          </a:ln>
        </p:spPr>
      </p:pic>
      <p:sp>
        <p:nvSpPr>
          <p:cNvPr id="78" name="Google Shape;78;p14"/>
          <p:cNvSpPr/>
          <p:nvPr/>
        </p:nvSpPr>
        <p:spPr>
          <a:xfrm>
            <a:off x="604200" y="1440900"/>
            <a:ext cx="1187100" cy="169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txBox="1"/>
          <p:nvPr>
            <p:ph type="title"/>
          </p:nvPr>
        </p:nvSpPr>
        <p:spPr>
          <a:xfrm>
            <a:off x="1298075" y="1546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GB" u="sng"/>
              <a:t>TEAM COMPOSITION</a:t>
            </a:r>
            <a:endParaRPr b="1" u="sng"/>
          </a:p>
        </p:txBody>
      </p:sp>
      <p:sp>
        <p:nvSpPr>
          <p:cNvPr id="80" name="Google Shape;80;p14"/>
          <p:cNvSpPr txBox="1"/>
          <p:nvPr/>
        </p:nvSpPr>
        <p:spPr>
          <a:xfrm>
            <a:off x="4382675" y="4181400"/>
            <a:ext cx="2351400" cy="444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200">
                <a:solidFill>
                  <a:srgbClr val="000000"/>
                </a:solidFill>
              </a:rPr>
              <a:t>Guide :   Dr. B. Niranjana Krupa</a:t>
            </a:r>
            <a:endParaRPr sz="1200">
              <a:solidFill>
                <a:srgbClr val="000000"/>
              </a:solidFill>
            </a:endParaRPr>
          </a:p>
          <a:p>
            <a:pPr indent="0" lvl="0" marL="0" marR="0" rtl="0" algn="l">
              <a:spcBef>
                <a:spcPts val="0"/>
              </a:spcBef>
              <a:spcAft>
                <a:spcPts val="0"/>
              </a:spcAft>
              <a:buNone/>
            </a:pPr>
            <a:r>
              <a:rPr lang="en-GB" sz="1200">
                <a:solidFill>
                  <a:srgbClr val="000000"/>
                </a:solidFill>
              </a:rPr>
              <a:t>                Prof.  Swetha G</a:t>
            </a:r>
            <a:endParaRPr sz="1200">
              <a:solidFill>
                <a:srgbClr val="000000"/>
              </a:solidFill>
            </a:endParaRPr>
          </a:p>
        </p:txBody>
      </p:sp>
      <p:graphicFrame>
        <p:nvGraphicFramePr>
          <p:cNvPr id="81" name="Google Shape;81;p14"/>
          <p:cNvGraphicFramePr/>
          <p:nvPr/>
        </p:nvGraphicFramePr>
        <p:xfrm>
          <a:off x="2630350" y="955375"/>
          <a:ext cx="3000000" cy="3000000"/>
        </p:xfrm>
        <a:graphic>
          <a:graphicData uri="http://schemas.openxmlformats.org/drawingml/2006/table">
            <a:tbl>
              <a:tblPr>
                <a:noFill/>
                <a:tableStyleId>{130551C6-05FD-4B29-98CC-F6F069063EF7}</a:tableStyleId>
              </a:tblPr>
              <a:tblGrid>
                <a:gridCol w="701250"/>
                <a:gridCol w="2306725"/>
                <a:gridCol w="1782750"/>
                <a:gridCol w="1390875"/>
              </a:tblGrid>
              <a:tr h="453325">
                <a:tc>
                  <a:txBody>
                    <a:bodyPr/>
                    <a:lstStyle/>
                    <a:p>
                      <a:pPr indent="0" lvl="0" marL="0" marR="0" rtl="0" algn="ctr">
                        <a:spcBef>
                          <a:spcPts val="0"/>
                        </a:spcBef>
                        <a:spcAft>
                          <a:spcPts val="0"/>
                        </a:spcAft>
                        <a:buNone/>
                      </a:pPr>
                      <a:r>
                        <a:rPr b="1" lang="en-GB" sz="1100" u="none" cap="none" strike="noStrike"/>
                        <a:t>SL. NO</a:t>
                      </a:r>
                      <a:endParaRPr b="1" sz="11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lang="en-GB" sz="1300" u="none" cap="none" strike="noStrike"/>
                        <a:t>Name of the student</a:t>
                      </a:r>
                      <a:endParaRPr b="1" sz="13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lang="en-GB" sz="1300" u="none" cap="none" strike="noStrike"/>
                        <a:t>SRN</a:t>
                      </a:r>
                      <a:endParaRPr b="1" sz="13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lang="en-GB" sz="1300" u="none" cap="none" strike="noStrike"/>
                        <a:t>PHOTO</a:t>
                      </a:r>
                      <a:endParaRPr b="1" sz="13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844750">
                <a:tc>
                  <a:txBody>
                    <a:bodyPr/>
                    <a:lstStyle/>
                    <a:p>
                      <a:pPr indent="0" lvl="0" marL="0" rtl="0" algn="ctr">
                        <a:spcBef>
                          <a:spcPts val="0"/>
                        </a:spcBef>
                        <a:spcAft>
                          <a:spcPts val="0"/>
                        </a:spcAft>
                        <a:buNone/>
                      </a:pPr>
                      <a:r>
                        <a:rPr lang="en-GB"/>
                        <a:t>1</a:t>
                      </a:r>
                      <a:endParaRPr/>
                    </a:p>
                  </a:txBody>
                  <a:tcPr marT="91425" marB="91425" marR="91425" marL="91425">
                    <a:lnT cap="flat" cmpd="sng" w="12700">
                      <a:solidFill>
                        <a:srgbClr val="000000"/>
                      </a:solidFill>
                      <a:prstDash val="solid"/>
                      <a:round/>
                      <a:headEnd len="sm" w="sm" type="none"/>
                      <a:tailEnd len="sm" w="sm" type="none"/>
                    </a:lnT>
                  </a:tcPr>
                </a:tc>
                <a:tc>
                  <a:txBody>
                    <a:bodyPr/>
                    <a:lstStyle/>
                    <a:p>
                      <a:pPr indent="0" lvl="0" marL="0" rtl="0" algn="ctr">
                        <a:spcBef>
                          <a:spcPts val="0"/>
                        </a:spcBef>
                        <a:spcAft>
                          <a:spcPts val="0"/>
                        </a:spcAft>
                        <a:buNone/>
                      </a:pPr>
                      <a:r>
                        <a:rPr lang="en-GB"/>
                        <a:t>Harshita R Vastrad</a:t>
                      </a:r>
                      <a:endParaRPr/>
                    </a:p>
                  </a:txBody>
                  <a:tcPr marT="91425" marB="91425" marR="91425" marL="91425">
                    <a:lnT cap="flat" cmpd="sng" w="12700">
                      <a:solidFill>
                        <a:srgbClr val="000000"/>
                      </a:solidFill>
                      <a:prstDash val="solid"/>
                      <a:round/>
                      <a:headEnd len="sm" w="sm" type="none"/>
                      <a:tailEnd len="sm" w="sm" type="none"/>
                    </a:lnT>
                  </a:tcPr>
                </a:tc>
                <a:tc>
                  <a:txBody>
                    <a:bodyPr/>
                    <a:lstStyle/>
                    <a:p>
                      <a:pPr indent="0" lvl="0" marL="0" rtl="0" algn="ctr">
                        <a:spcBef>
                          <a:spcPts val="0"/>
                        </a:spcBef>
                        <a:spcAft>
                          <a:spcPts val="0"/>
                        </a:spcAft>
                        <a:buNone/>
                      </a:pPr>
                      <a:r>
                        <a:rPr lang="en-GB"/>
                        <a:t>PES1201701717</a:t>
                      </a:r>
                      <a:endParaRPr/>
                    </a:p>
                  </a:txBody>
                  <a:tcPr marT="91425" marB="91425" marR="91425" marL="91425">
                    <a:lnT cap="flat" cmpd="sng" w="1270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12700">
                      <a:solidFill>
                        <a:srgbClr val="000000"/>
                      </a:solidFill>
                      <a:prstDash val="solid"/>
                      <a:round/>
                      <a:headEnd len="sm" w="sm" type="none"/>
                      <a:tailEnd len="sm" w="sm" type="none"/>
                    </a:lnT>
                  </a:tcPr>
                </a:tc>
              </a:tr>
              <a:tr h="875700">
                <a:tc>
                  <a:txBody>
                    <a:bodyPr/>
                    <a:lstStyle/>
                    <a:p>
                      <a:pPr indent="0" lvl="0" marL="0" rtl="0" algn="ctr">
                        <a:spcBef>
                          <a:spcPts val="0"/>
                        </a:spcBef>
                        <a:spcAft>
                          <a:spcPts val="0"/>
                        </a:spcAft>
                        <a:buNone/>
                      </a:pPr>
                      <a:r>
                        <a:rPr lang="en-GB"/>
                        <a:t>2</a:t>
                      </a:r>
                      <a:endParaRPr/>
                    </a:p>
                  </a:txBody>
                  <a:tcPr marT="91425" marB="91425" marR="91425" marL="91425"/>
                </a:tc>
                <a:tc>
                  <a:txBody>
                    <a:bodyPr/>
                    <a:lstStyle/>
                    <a:p>
                      <a:pPr indent="0" lvl="0" marL="0" rtl="0" algn="ctr">
                        <a:spcBef>
                          <a:spcPts val="0"/>
                        </a:spcBef>
                        <a:spcAft>
                          <a:spcPts val="0"/>
                        </a:spcAft>
                        <a:buNone/>
                      </a:pPr>
                      <a:r>
                        <a:rPr lang="en-GB"/>
                        <a:t>Shreya V Deexit</a:t>
                      </a:r>
                      <a:endParaRPr/>
                    </a:p>
                  </a:txBody>
                  <a:tcPr marT="91425" marB="91425" marR="91425" marL="91425"/>
                </a:tc>
                <a:tc>
                  <a:txBody>
                    <a:bodyPr/>
                    <a:lstStyle/>
                    <a:p>
                      <a:pPr indent="0" lvl="0" marL="0" rtl="0" algn="ctr">
                        <a:spcBef>
                          <a:spcPts val="0"/>
                        </a:spcBef>
                        <a:spcAft>
                          <a:spcPts val="0"/>
                        </a:spcAft>
                        <a:buNone/>
                      </a:pPr>
                      <a:r>
                        <a:rPr lang="en-GB"/>
                        <a:t>PES1201701648</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824200">
                <a:tc>
                  <a:txBody>
                    <a:bodyPr/>
                    <a:lstStyle/>
                    <a:p>
                      <a:pPr indent="0" lvl="0" marL="0" rtl="0" algn="ctr">
                        <a:spcBef>
                          <a:spcPts val="0"/>
                        </a:spcBef>
                        <a:spcAft>
                          <a:spcPts val="0"/>
                        </a:spcAft>
                        <a:buNone/>
                      </a:pPr>
                      <a:r>
                        <a:rPr lang="en-GB"/>
                        <a:t>3</a:t>
                      </a:r>
                      <a:endParaRPr/>
                    </a:p>
                  </a:txBody>
                  <a:tcPr marT="91425" marB="91425" marR="91425" marL="91425"/>
                </a:tc>
                <a:tc>
                  <a:txBody>
                    <a:bodyPr/>
                    <a:lstStyle/>
                    <a:p>
                      <a:pPr indent="0" lvl="0" marL="0" rtl="0" algn="ctr">
                        <a:spcBef>
                          <a:spcPts val="0"/>
                        </a:spcBef>
                        <a:spcAft>
                          <a:spcPts val="0"/>
                        </a:spcAft>
                        <a:buNone/>
                      </a:pPr>
                      <a:r>
                        <a:rPr lang="en-GB"/>
                        <a:t>V Saisri</a:t>
                      </a:r>
                      <a:endParaRPr/>
                    </a:p>
                  </a:txBody>
                  <a:tcPr marT="91425" marB="91425" marR="91425" marL="91425"/>
                </a:tc>
                <a:tc>
                  <a:txBody>
                    <a:bodyPr/>
                    <a:lstStyle/>
                    <a:p>
                      <a:pPr indent="0" lvl="0" marL="0" rtl="0" algn="ctr">
                        <a:spcBef>
                          <a:spcPts val="0"/>
                        </a:spcBef>
                        <a:spcAft>
                          <a:spcPts val="0"/>
                        </a:spcAft>
                        <a:buNone/>
                      </a:pPr>
                      <a:r>
                        <a:rPr lang="en-GB"/>
                        <a:t>PES1201701763</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82" name="Google Shape;82;p14"/>
          <p:cNvPicPr preferRelativeResize="0"/>
          <p:nvPr/>
        </p:nvPicPr>
        <p:blipFill>
          <a:blip r:embed="rId5">
            <a:alphaModFix/>
          </a:blip>
          <a:stretch>
            <a:fillRect/>
          </a:stretch>
        </p:blipFill>
        <p:spPr>
          <a:xfrm>
            <a:off x="7740625" y="1440900"/>
            <a:ext cx="598301" cy="737900"/>
          </a:xfrm>
          <a:prstGeom prst="rect">
            <a:avLst/>
          </a:prstGeom>
          <a:noFill/>
          <a:ln>
            <a:noFill/>
          </a:ln>
        </p:spPr>
      </p:pic>
      <p:pic>
        <p:nvPicPr>
          <p:cNvPr id="83" name="Google Shape;83;p14"/>
          <p:cNvPicPr preferRelativeResize="0"/>
          <p:nvPr/>
        </p:nvPicPr>
        <p:blipFill>
          <a:blip r:embed="rId6">
            <a:alphaModFix/>
          </a:blip>
          <a:stretch>
            <a:fillRect/>
          </a:stretch>
        </p:blipFill>
        <p:spPr>
          <a:xfrm>
            <a:off x="7740625" y="2311763"/>
            <a:ext cx="598300" cy="737913"/>
          </a:xfrm>
          <a:prstGeom prst="rect">
            <a:avLst/>
          </a:prstGeom>
          <a:noFill/>
          <a:ln>
            <a:noFill/>
          </a:ln>
        </p:spPr>
      </p:pic>
      <p:pic>
        <p:nvPicPr>
          <p:cNvPr id="84" name="Google Shape;84;p14"/>
          <p:cNvPicPr preferRelativeResize="0"/>
          <p:nvPr/>
        </p:nvPicPr>
        <p:blipFill>
          <a:blip r:embed="rId7">
            <a:alphaModFix/>
          </a:blip>
          <a:stretch>
            <a:fillRect/>
          </a:stretch>
        </p:blipFill>
        <p:spPr>
          <a:xfrm>
            <a:off x="7823325" y="3182650"/>
            <a:ext cx="598301" cy="779859"/>
          </a:xfrm>
          <a:prstGeom prst="rect">
            <a:avLst/>
          </a:prstGeom>
          <a:noFill/>
          <a:ln>
            <a:noFill/>
          </a:ln>
        </p:spPr>
      </p:pic>
      <p:pic>
        <p:nvPicPr>
          <p:cNvPr id="85" name="Google Shape;85;p14" title="intro.mp4">
            <a:hlinkClick r:id="rId8"/>
          </p:cNvPr>
          <p:cNvPicPr preferRelativeResize="0"/>
          <p:nvPr/>
        </p:nvPicPr>
        <p:blipFill>
          <a:blip r:embed="rId9">
            <a:alphaModFix/>
          </a:blip>
          <a:stretch>
            <a:fillRect/>
          </a:stretch>
        </p:blipFill>
        <p:spPr>
          <a:xfrm>
            <a:off x="604200" y="1440900"/>
            <a:ext cx="1187101" cy="1695600"/>
          </a:xfrm>
          <a:prstGeom prst="rect">
            <a:avLst/>
          </a:prstGeom>
          <a:noFill/>
          <a:ln>
            <a:noFill/>
          </a:ln>
        </p:spPr>
      </p:pic>
      <p:sp>
        <p:nvSpPr>
          <p:cNvPr id="86" name="Google Shape;86;p14"/>
          <p:cNvSpPr txBox="1"/>
          <p:nvPr/>
        </p:nvSpPr>
        <p:spPr>
          <a:xfrm>
            <a:off x="556488" y="3622025"/>
            <a:ext cx="11871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700">
                <a:solidFill>
                  <a:schemeClr val="lt1"/>
                </a:solidFill>
                <a:latin typeface="Calibri"/>
                <a:ea typeface="Calibri"/>
                <a:cs typeface="Calibri"/>
                <a:sym typeface="Calibri"/>
              </a:rPr>
              <a:t>Saisri</a:t>
            </a:r>
            <a:endParaRPr sz="17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1000"/>
                                        <p:tgtEl>
                                          <p:spTgt spid="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5"/>
          <p:cNvSpPr txBox="1"/>
          <p:nvPr/>
        </p:nvSpPr>
        <p:spPr>
          <a:xfrm>
            <a:off x="1378125" y="480475"/>
            <a:ext cx="8080800" cy="3651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523"/>
              <a:buNone/>
            </a:pPr>
            <a:r>
              <a:rPr b="1" lang="en-GB" sz="2029">
                <a:solidFill>
                  <a:srgbClr val="000000"/>
                </a:solidFill>
              </a:rPr>
              <a:t>PROBLEM STATEMENT</a:t>
            </a:r>
            <a:endParaRPr b="1" sz="2029">
              <a:solidFill>
                <a:srgbClr val="000000"/>
              </a:solidFill>
            </a:endParaRPr>
          </a:p>
        </p:txBody>
      </p:sp>
      <p:pic>
        <p:nvPicPr>
          <p:cNvPr descr="C:\Users\rajsekar\Pictures\ECE LOGO.jpg" id="92" name="Google Shape;92;p15"/>
          <p:cNvPicPr preferRelativeResize="0"/>
          <p:nvPr/>
        </p:nvPicPr>
        <p:blipFill rotWithShape="1">
          <a:blip r:embed="rId3">
            <a:alphaModFix/>
          </a:blip>
          <a:srcRect b="0" l="0" r="0" t="0"/>
          <a:stretch/>
        </p:blipFill>
        <p:spPr>
          <a:xfrm>
            <a:off x="8152225" y="228850"/>
            <a:ext cx="639750" cy="639750"/>
          </a:xfrm>
          <a:prstGeom prst="rect">
            <a:avLst/>
          </a:prstGeom>
          <a:noFill/>
          <a:ln>
            <a:noFill/>
          </a:ln>
        </p:spPr>
      </p:pic>
      <p:sp>
        <p:nvSpPr>
          <p:cNvPr id="93" name="Google Shape;93;p15"/>
          <p:cNvSpPr txBox="1"/>
          <p:nvPr/>
        </p:nvSpPr>
        <p:spPr>
          <a:xfrm>
            <a:off x="6658375" y="44928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94" name="Google Shape;94;p15"/>
          <p:cNvSpPr txBox="1"/>
          <p:nvPr/>
        </p:nvSpPr>
        <p:spPr>
          <a:xfrm>
            <a:off x="4222175" y="4625400"/>
            <a:ext cx="2672400" cy="289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Robotic Arm BCI</a:t>
            </a:r>
            <a:endParaRPr sz="1200">
              <a:solidFill>
                <a:srgbClr val="888888"/>
              </a:solidFill>
              <a:latin typeface="Calibri"/>
              <a:ea typeface="Calibri"/>
              <a:cs typeface="Calibri"/>
              <a:sym typeface="Calibri"/>
            </a:endParaRPr>
          </a:p>
        </p:txBody>
      </p:sp>
      <p:sp>
        <p:nvSpPr>
          <p:cNvPr id="95" name="Google Shape;95;p15"/>
          <p:cNvSpPr txBox="1"/>
          <p:nvPr/>
        </p:nvSpPr>
        <p:spPr>
          <a:xfrm>
            <a:off x="2522024" y="4625400"/>
            <a:ext cx="1896900" cy="289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sz="1200">
                <a:solidFill>
                  <a:srgbClr val="888888"/>
                </a:solidFill>
                <a:latin typeface="Calibri"/>
                <a:ea typeface="Calibri"/>
                <a:cs typeface="Calibri"/>
                <a:sym typeface="Calibri"/>
              </a:rPr>
              <a:t>6</a:t>
            </a:r>
            <a:r>
              <a:rPr lang="en-GB" sz="1200">
                <a:solidFill>
                  <a:srgbClr val="888888"/>
                </a:solidFill>
                <a:latin typeface="Calibri"/>
                <a:ea typeface="Calibri"/>
                <a:cs typeface="Calibri"/>
                <a:sym typeface="Calibri"/>
              </a:rPr>
              <a:t>/05/2021</a:t>
            </a:r>
            <a:endParaRPr sz="1200">
              <a:solidFill>
                <a:srgbClr val="888888"/>
              </a:solidFill>
              <a:latin typeface="Calibri"/>
              <a:ea typeface="Calibri"/>
              <a:cs typeface="Calibri"/>
              <a:sym typeface="Calibri"/>
            </a:endParaRPr>
          </a:p>
        </p:txBody>
      </p:sp>
      <p:sp>
        <p:nvSpPr>
          <p:cNvPr id="96" name="Google Shape;96;p15"/>
          <p:cNvSpPr txBox="1"/>
          <p:nvPr/>
        </p:nvSpPr>
        <p:spPr>
          <a:xfrm>
            <a:off x="2395500" y="1272750"/>
            <a:ext cx="6655200" cy="20319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Char char="●"/>
            </a:pPr>
            <a:r>
              <a:rPr lang="en-GB" sz="1500">
                <a:solidFill>
                  <a:schemeClr val="dk1"/>
                </a:solidFill>
              </a:rPr>
              <a:t>To use Brain computer interface(BCI) to </a:t>
            </a:r>
            <a:r>
              <a:rPr lang="en-GB" sz="1500">
                <a:solidFill>
                  <a:schemeClr val="dk1"/>
                </a:solidFill>
                <a:highlight>
                  <a:schemeClr val="lt1"/>
                </a:highlight>
              </a:rPr>
              <a:t> interact between robot and human, without participation of human hand and assist the patient impaired by neurological conditions</a:t>
            </a:r>
            <a:endParaRPr sz="1500">
              <a:solidFill>
                <a:schemeClr val="dk1"/>
              </a:solidFill>
              <a:highlight>
                <a:schemeClr val="lt1"/>
              </a:highlight>
            </a:endParaRPr>
          </a:p>
          <a:p>
            <a:pPr indent="0" lvl="0" marL="457200" rtl="0" algn="l">
              <a:spcBef>
                <a:spcPts val="0"/>
              </a:spcBef>
              <a:spcAft>
                <a:spcPts val="0"/>
              </a:spcAft>
              <a:buNone/>
            </a:pPr>
            <a:r>
              <a:t/>
            </a:r>
            <a:endParaRPr sz="1500">
              <a:solidFill>
                <a:schemeClr val="dk1"/>
              </a:solidFill>
              <a:highlight>
                <a:schemeClr val="lt1"/>
              </a:highlight>
            </a:endParaRPr>
          </a:p>
          <a:p>
            <a:pPr indent="-317500" lvl="0" marL="457200" rtl="0" algn="l">
              <a:spcBef>
                <a:spcPts val="0"/>
              </a:spcBef>
              <a:spcAft>
                <a:spcPts val="0"/>
              </a:spcAft>
              <a:buSzPts val="1400"/>
              <a:buChar char="●"/>
            </a:pPr>
            <a:r>
              <a:rPr lang="en-GB" sz="1500">
                <a:solidFill>
                  <a:schemeClr val="dk1"/>
                </a:solidFill>
              </a:rPr>
              <a:t>The robotic arm will be able to pick up lightweight objects like medicines, water bottle etc. from one place as interpreted from the brain waves of the user and drop it to a predefined location</a:t>
            </a:r>
            <a:endParaRPr sz="1500">
              <a:solidFill>
                <a:schemeClr val="dk1"/>
              </a:solidFill>
            </a:endParaRPr>
          </a:p>
          <a:p>
            <a:pPr indent="0" lvl="0" marL="457200" rtl="0" algn="l">
              <a:spcBef>
                <a:spcPts val="0"/>
              </a:spcBef>
              <a:spcAft>
                <a:spcPts val="0"/>
              </a:spcAft>
              <a:buNone/>
            </a:pPr>
            <a:r>
              <a:t/>
            </a:r>
            <a:endParaRPr sz="1500">
              <a:solidFill>
                <a:schemeClr val="dk1"/>
              </a:solidFill>
            </a:endParaRPr>
          </a:p>
        </p:txBody>
      </p:sp>
      <p:sp>
        <p:nvSpPr>
          <p:cNvPr id="97" name="Google Shape;97;p15"/>
          <p:cNvSpPr/>
          <p:nvPr/>
        </p:nvSpPr>
        <p:spPr>
          <a:xfrm>
            <a:off x="0" y="0"/>
            <a:ext cx="2395500" cy="5143500"/>
          </a:xfrm>
          <a:prstGeom prst="rect">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 name="Google Shape;98;p15"/>
          <p:cNvPicPr preferRelativeResize="0"/>
          <p:nvPr/>
        </p:nvPicPr>
        <p:blipFill>
          <a:blip r:embed="rId4">
            <a:alphaModFix/>
          </a:blip>
          <a:stretch>
            <a:fillRect/>
          </a:stretch>
        </p:blipFill>
        <p:spPr>
          <a:xfrm>
            <a:off x="761475" y="228850"/>
            <a:ext cx="777125" cy="726525"/>
          </a:xfrm>
          <a:prstGeom prst="rect">
            <a:avLst/>
          </a:prstGeom>
          <a:noFill/>
          <a:ln>
            <a:noFill/>
          </a:ln>
        </p:spPr>
      </p:pic>
      <p:sp>
        <p:nvSpPr>
          <p:cNvPr id="99" name="Google Shape;99;p15"/>
          <p:cNvSpPr/>
          <p:nvPr/>
        </p:nvSpPr>
        <p:spPr>
          <a:xfrm>
            <a:off x="604200" y="1440900"/>
            <a:ext cx="1187100" cy="169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 name="Google Shape;100;p15" title="intro.mp4">
            <a:hlinkClick r:id="rId5"/>
          </p:cNvPr>
          <p:cNvPicPr preferRelativeResize="0"/>
          <p:nvPr/>
        </p:nvPicPr>
        <p:blipFill>
          <a:blip r:embed="rId6">
            <a:alphaModFix/>
          </a:blip>
          <a:stretch>
            <a:fillRect/>
          </a:stretch>
        </p:blipFill>
        <p:spPr>
          <a:xfrm>
            <a:off x="604200" y="1440900"/>
            <a:ext cx="1187101" cy="1695600"/>
          </a:xfrm>
          <a:prstGeom prst="rect">
            <a:avLst/>
          </a:prstGeom>
          <a:noFill/>
          <a:ln>
            <a:noFill/>
          </a:ln>
        </p:spPr>
      </p:pic>
      <p:sp>
        <p:nvSpPr>
          <p:cNvPr id="101" name="Google Shape;101;p15"/>
          <p:cNvSpPr txBox="1"/>
          <p:nvPr/>
        </p:nvSpPr>
        <p:spPr>
          <a:xfrm>
            <a:off x="556488" y="3622025"/>
            <a:ext cx="11871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700">
                <a:solidFill>
                  <a:schemeClr val="lt1"/>
                </a:solidFill>
                <a:latin typeface="Calibri"/>
                <a:ea typeface="Calibri"/>
                <a:cs typeface="Calibri"/>
                <a:sym typeface="Calibri"/>
              </a:rPr>
              <a:t>Saisri</a:t>
            </a:r>
            <a:endParaRPr sz="17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nvSpPr>
        <p:spPr>
          <a:xfrm>
            <a:off x="1378125" y="480475"/>
            <a:ext cx="80808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2000">
                <a:solidFill>
                  <a:schemeClr val="dk1"/>
                </a:solidFill>
              </a:rPr>
              <a:t> </a:t>
            </a:r>
            <a:r>
              <a:rPr b="1" lang="en-GB" sz="2000" u="sng">
                <a:solidFill>
                  <a:schemeClr val="dk1"/>
                </a:solidFill>
              </a:rPr>
              <a:t>Motivation</a:t>
            </a:r>
            <a:endParaRPr b="1" sz="2000">
              <a:solidFill>
                <a:schemeClr val="dk1"/>
              </a:solidFill>
            </a:endParaRPr>
          </a:p>
          <a:p>
            <a:pPr indent="0" lvl="0" marL="0" rtl="0" algn="ctr">
              <a:spcBef>
                <a:spcPts val="0"/>
              </a:spcBef>
              <a:spcAft>
                <a:spcPts val="0"/>
              </a:spcAft>
              <a:buClr>
                <a:schemeClr val="dk1"/>
              </a:buClr>
              <a:buSzPts val="1100"/>
              <a:buFont typeface="Arial"/>
              <a:buNone/>
            </a:pPr>
            <a:r>
              <a:t/>
            </a:r>
            <a:endParaRPr sz="2000">
              <a:solidFill>
                <a:schemeClr val="dk1"/>
              </a:solidFill>
            </a:endParaRPr>
          </a:p>
          <a:p>
            <a:pPr indent="0" lvl="0" marL="0" rtl="0" algn="ctr">
              <a:spcBef>
                <a:spcPts val="0"/>
              </a:spcBef>
              <a:spcAft>
                <a:spcPts val="0"/>
              </a:spcAft>
              <a:buNone/>
            </a:pPr>
            <a:r>
              <a:t/>
            </a:r>
            <a:endParaRPr b="1" sz="2000"/>
          </a:p>
        </p:txBody>
      </p:sp>
      <p:pic>
        <p:nvPicPr>
          <p:cNvPr descr="C:\Users\rajsekar\Pictures\ECE LOGO.jpg" id="107" name="Google Shape;107;p16"/>
          <p:cNvPicPr preferRelativeResize="0"/>
          <p:nvPr/>
        </p:nvPicPr>
        <p:blipFill rotWithShape="1">
          <a:blip r:embed="rId3">
            <a:alphaModFix/>
          </a:blip>
          <a:srcRect b="0" l="0" r="0" t="0"/>
          <a:stretch/>
        </p:blipFill>
        <p:spPr>
          <a:xfrm>
            <a:off x="8152225" y="228850"/>
            <a:ext cx="639750" cy="639750"/>
          </a:xfrm>
          <a:prstGeom prst="rect">
            <a:avLst/>
          </a:prstGeom>
          <a:noFill/>
          <a:ln>
            <a:noFill/>
          </a:ln>
        </p:spPr>
      </p:pic>
      <p:sp>
        <p:nvSpPr>
          <p:cNvPr id="108" name="Google Shape;108;p16"/>
          <p:cNvSpPr txBox="1"/>
          <p:nvPr/>
        </p:nvSpPr>
        <p:spPr>
          <a:xfrm>
            <a:off x="6658375" y="44928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09" name="Google Shape;109;p16"/>
          <p:cNvSpPr txBox="1"/>
          <p:nvPr/>
        </p:nvSpPr>
        <p:spPr>
          <a:xfrm>
            <a:off x="4222175" y="4625400"/>
            <a:ext cx="2672400" cy="289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Robotic Arm BCI</a:t>
            </a:r>
            <a:endParaRPr sz="1200">
              <a:solidFill>
                <a:srgbClr val="888888"/>
              </a:solidFill>
              <a:latin typeface="Calibri"/>
              <a:ea typeface="Calibri"/>
              <a:cs typeface="Calibri"/>
              <a:sym typeface="Calibri"/>
            </a:endParaRPr>
          </a:p>
        </p:txBody>
      </p:sp>
      <p:sp>
        <p:nvSpPr>
          <p:cNvPr id="110" name="Google Shape;110;p16"/>
          <p:cNvSpPr txBox="1"/>
          <p:nvPr/>
        </p:nvSpPr>
        <p:spPr>
          <a:xfrm>
            <a:off x="2395500" y="955375"/>
            <a:ext cx="6655200" cy="2550600"/>
          </a:xfrm>
          <a:prstGeom prst="rect">
            <a:avLst/>
          </a:prstGeom>
          <a:noFill/>
          <a:ln>
            <a:noFill/>
          </a:ln>
        </p:spPr>
        <p:txBody>
          <a:bodyPr anchorCtr="0" anchor="t" bIns="91425" lIns="91425" spcFirstLastPara="1" rIns="91425" wrap="square" tIns="91425">
            <a:spAutoFit/>
          </a:bodyPr>
          <a:lstStyle/>
          <a:p>
            <a:pPr indent="0" lvl="0" marL="457200" rtl="0" algn="l">
              <a:spcBef>
                <a:spcPts val="360"/>
              </a:spcBef>
              <a:spcAft>
                <a:spcPts val="0"/>
              </a:spcAft>
              <a:buClr>
                <a:schemeClr val="dk1"/>
              </a:buClr>
              <a:buSzPts val="1100"/>
              <a:buFont typeface="Arial"/>
              <a:buNone/>
            </a:pPr>
            <a:r>
              <a:t/>
            </a:r>
            <a:endParaRPr sz="1500">
              <a:solidFill>
                <a:schemeClr val="dk1"/>
              </a:solidFill>
            </a:endParaRPr>
          </a:p>
          <a:p>
            <a:pPr indent="-323850" lvl="0" marL="457200" rtl="0" algn="l">
              <a:spcBef>
                <a:spcPts val="360"/>
              </a:spcBef>
              <a:spcAft>
                <a:spcPts val="0"/>
              </a:spcAft>
              <a:buClr>
                <a:schemeClr val="dk1"/>
              </a:buClr>
              <a:buSzPts val="1500"/>
              <a:buChar char="•"/>
            </a:pPr>
            <a:r>
              <a:rPr lang="en-GB" sz="1500">
                <a:solidFill>
                  <a:schemeClr val="dk1"/>
                </a:solidFill>
              </a:rPr>
              <a:t>The Brain Signals of such patients can be used to help them communicate to others and also to perform various tasks by providing necessary infrastructure and training.</a:t>
            </a:r>
            <a:endParaRPr sz="1500">
              <a:solidFill>
                <a:schemeClr val="dk1"/>
              </a:solidFill>
            </a:endParaRPr>
          </a:p>
          <a:p>
            <a:pPr indent="-323850" lvl="0" marL="457200" rtl="0" algn="l">
              <a:spcBef>
                <a:spcPts val="0"/>
              </a:spcBef>
              <a:spcAft>
                <a:spcPts val="0"/>
              </a:spcAft>
              <a:buClr>
                <a:schemeClr val="dk1"/>
              </a:buClr>
              <a:buSzPts val="1500"/>
              <a:buChar char="•"/>
            </a:pPr>
            <a:r>
              <a:rPr lang="en-GB" sz="1500">
                <a:solidFill>
                  <a:schemeClr val="dk1"/>
                </a:solidFill>
              </a:rPr>
              <a:t>BCI system processes the electrical activity of the brain and generates the commands.</a:t>
            </a:r>
            <a:endParaRPr sz="1500">
              <a:solidFill>
                <a:schemeClr val="dk1"/>
              </a:solidFill>
            </a:endParaRPr>
          </a:p>
          <a:p>
            <a:pPr indent="-323850" lvl="0" marL="457200" rtl="0" algn="l">
              <a:spcBef>
                <a:spcPts val="0"/>
              </a:spcBef>
              <a:spcAft>
                <a:spcPts val="0"/>
              </a:spcAft>
              <a:buClr>
                <a:schemeClr val="dk1"/>
              </a:buClr>
              <a:buSzPts val="1500"/>
              <a:buChar char="•"/>
            </a:pPr>
            <a:r>
              <a:rPr lang="en-GB" sz="1500">
                <a:solidFill>
                  <a:schemeClr val="dk1"/>
                </a:solidFill>
              </a:rPr>
              <a:t>Hence external devices can be controlled using these commands.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800">
              <a:solidFill>
                <a:schemeClr val="dk2"/>
              </a:solidFill>
            </a:endParaRPr>
          </a:p>
          <a:p>
            <a:pPr indent="0" lvl="0" marL="457200" rtl="0" algn="l">
              <a:spcBef>
                <a:spcPts val="1200"/>
              </a:spcBef>
              <a:spcAft>
                <a:spcPts val="0"/>
              </a:spcAft>
              <a:buNone/>
            </a:pPr>
            <a:r>
              <a:t/>
            </a:r>
            <a:endParaRPr sz="1500">
              <a:solidFill>
                <a:schemeClr val="dk1"/>
              </a:solidFill>
            </a:endParaRPr>
          </a:p>
        </p:txBody>
      </p:sp>
      <p:sp>
        <p:nvSpPr>
          <p:cNvPr id="111" name="Google Shape;111;p16"/>
          <p:cNvSpPr/>
          <p:nvPr/>
        </p:nvSpPr>
        <p:spPr>
          <a:xfrm>
            <a:off x="0" y="0"/>
            <a:ext cx="2395500" cy="5143500"/>
          </a:xfrm>
          <a:prstGeom prst="rect">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 name="Google Shape;112;p16"/>
          <p:cNvPicPr preferRelativeResize="0"/>
          <p:nvPr/>
        </p:nvPicPr>
        <p:blipFill>
          <a:blip r:embed="rId4">
            <a:alphaModFix/>
          </a:blip>
          <a:stretch>
            <a:fillRect/>
          </a:stretch>
        </p:blipFill>
        <p:spPr>
          <a:xfrm>
            <a:off x="761475" y="228850"/>
            <a:ext cx="777125" cy="726525"/>
          </a:xfrm>
          <a:prstGeom prst="rect">
            <a:avLst/>
          </a:prstGeom>
          <a:noFill/>
          <a:ln>
            <a:noFill/>
          </a:ln>
        </p:spPr>
      </p:pic>
      <p:sp>
        <p:nvSpPr>
          <p:cNvPr id="113" name="Google Shape;113;p16"/>
          <p:cNvSpPr/>
          <p:nvPr/>
        </p:nvSpPr>
        <p:spPr>
          <a:xfrm>
            <a:off x="604200" y="1440900"/>
            <a:ext cx="1187100" cy="169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 name="Google Shape;114;p16" title="motivation.mp4">
            <a:hlinkClick r:id="rId5"/>
          </p:cNvPr>
          <p:cNvPicPr preferRelativeResize="0"/>
          <p:nvPr/>
        </p:nvPicPr>
        <p:blipFill>
          <a:blip r:embed="rId6">
            <a:alphaModFix/>
          </a:blip>
          <a:stretch>
            <a:fillRect/>
          </a:stretch>
        </p:blipFill>
        <p:spPr>
          <a:xfrm>
            <a:off x="604200" y="1440900"/>
            <a:ext cx="1187101" cy="1695600"/>
          </a:xfrm>
          <a:prstGeom prst="rect">
            <a:avLst/>
          </a:prstGeom>
          <a:noFill/>
          <a:ln>
            <a:noFill/>
          </a:ln>
        </p:spPr>
      </p:pic>
      <p:sp>
        <p:nvSpPr>
          <p:cNvPr id="115" name="Google Shape;115;p16"/>
          <p:cNvSpPr txBox="1"/>
          <p:nvPr/>
        </p:nvSpPr>
        <p:spPr>
          <a:xfrm>
            <a:off x="556488" y="3622025"/>
            <a:ext cx="11871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700">
                <a:solidFill>
                  <a:schemeClr val="lt1"/>
                </a:solidFill>
                <a:latin typeface="Calibri"/>
                <a:ea typeface="Calibri"/>
                <a:cs typeface="Calibri"/>
                <a:sym typeface="Calibri"/>
              </a:rPr>
              <a:t>Saisri</a:t>
            </a:r>
            <a:endParaRPr sz="1700">
              <a:solidFill>
                <a:schemeClr val="lt1"/>
              </a:solidFill>
              <a:latin typeface="Calibri"/>
              <a:ea typeface="Calibri"/>
              <a:cs typeface="Calibri"/>
              <a:sym typeface="Calibri"/>
            </a:endParaRPr>
          </a:p>
        </p:txBody>
      </p:sp>
      <p:sp>
        <p:nvSpPr>
          <p:cNvPr id="116" name="Google Shape;116;p16"/>
          <p:cNvSpPr txBox="1"/>
          <p:nvPr/>
        </p:nvSpPr>
        <p:spPr>
          <a:xfrm>
            <a:off x="2522024" y="4625400"/>
            <a:ext cx="1896900" cy="289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7"/>
          <p:cNvSpPr txBox="1"/>
          <p:nvPr/>
        </p:nvSpPr>
        <p:spPr>
          <a:xfrm>
            <a:off x="1378125" y="480475"/>
            <a:ext cx="80808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sz="2800">
                <a:solidFill>
                  <a:schemeClr val="dk1"/>
                </a:solidFill>
              </a:rPr>
              <a:t>OBJECTIVE</a:t>
            </a:r>
            <a:endParaRPr b="1" sz="2800">
              <a:solidFill>
                <a:schemeClr val="dk1"/>
              </a:solidFill>
            </a:endParaRPr>
          </a:p>
          <a:p>
            <a:pPr indent="0" lvl="0" marL="0" rtl="0" algn="ctr">
              <a:spcBef>
                <a:spcPts val="0"/>
              </a:spcBef>
              <a:spcAft>
                <a:spcPts val="0"/>
              </a:spcAft>
              <a:buNone/>
            </a:pPr>
            <a:r>
              <a:t/>
            </a:r>
            <a:endParaRPr sz="2000">
              <a:solidFill>
                <a:schemeClr val="dk1"/>
              </a:solidFill>
            </a:endParaRPr>
          </a:p>
        </p:txBody>
      </p:sp>
      <p:pic>
        <p:nvPicPr>
          <p:cNvPr descr="C:\Users\rajsekar\Pictures\ECE LOGO.jpg" id="122" name="Google Shape;122;p17"/>
          <p:cNvPicPr preferRelativeResize="0"/>
          <p:nvPr/>
        </p:nvPicPr>
        <p:blipFill rotWithShape="1">
          <a:blip r:embed="rId3">
            <a:alphaModFix/>
          </a:blip>
          <a:srcRect b="0" l="0" r="0" t="0"/>
          <a:stretch/>
        </p:blipFill>
        <p:spPr>
          <a:xfrm>
            <a:off x="8152225" y="228850"/>
            <a:ext cx="639750" cy="639750"/>
          </a:xfrm>
          <a:prstGeom prst="rect">
            <a:avLst/>
          </a:prstGeom>
          <a:noFill/>
          <a:ln>
            <a:noFill/>
          </a:ln>
        </p:spPr>
      </p:pic>
      <p:sp>
        <p:nvSpPr>
          <p:cNvPr id="123" name="Google Shape;123;p17"/>
          <p:cNvSpPr txBox="1"/>
          <p:nvPr/>
        </p:nvSpPr>
        <p:spPr>
          <a:xfrm>
            <a:off x="6658375" y="44928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24" name="Google Shape;124;p17"/>
          <p:cNvSpPr txBox="1"/>
          <p:nvPr/>
        </p:nvSpPr>
        <p:spPr>
          <a:xfrm>
            <a:off x="4222175" y="4625400"/>
            <a:ext cx="2672400" cy="289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Robotic Arm BCI</a:t>
            </a:r>
            <a:endParaRPr sz="1200">
              <a:solidFill>
                <a:srgbClr val="888888"/>
              </a:solidFill>
              <a:latin typeface="Calibri"/>
              <a:ea typeface="Calibri"/>
              <a:cs typeface="Calibri"/>
              <a:sym typeface="Calibri"/>
            </a:endParaRPr>
          </a:p>
        </p:txBody>
      </p:sp>
      <p:sp>
        <p:nvSpPr>
          <p:cNvPr id="125" name="Google Shape;125;p17"/>
          <p:cNvSpPr txBox="1"/>
          <p:nvPr/>
        </p:nvSpPr>
        <p:spPr>
          <a:xfrm>
            <a:off x="2395500" y="955375"/>
            <a:ext cx="6655200" cy="3648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Calibri"/>
              <a:buChar char="●"/>
            </a:pPr>
            <a:r>
              <a:rPr b="1" lang="en-GB">
                <a:solidFill>
                  <a:schemeClr val="dk1"/>
                </a:solidFill>
                <a:latin typeface="Calibri"/>
                <a:ea typeface="Calibri"/>
                <a:cs typeface="Calibri"/>
                <a:sym typeface="Calibri"/>
              </a:rPr>
              <a:t>To use brain waves to control robotic arm movement:</a:t>
            </a:r>
            <a:endParaRPr b="1">
              <a:solidFill>
                <a:schemeClr val="dk1"/>
              </a:solidFill>
              <a:latin typeface="Calibri"/>
              <a:ea typeface="Calibri"/>
              <a:cs typeface="Calibri"/>
              <a:sym typeface="Calibri"/>
            </a:endParaRPr>
          </a:p>
          <a:p>
            <a:pPr indent="-317500" lvl="1" marL="914400" rtl="0" algn="l">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Pre-processing the dataset,</a:t>
            </a:r>
            <a:endParaRPr>
              <a:solidFill>
                <a:schemeClr val="dk1"/>
              </a:solidFill>
              <a:latin typeface="Calibri"/>
              <a:ea typeface="Calibri"/>
              <a:cs typeface="Calibri"/>
              <a:sym typeface="Calibri"/>
            </a:endParaRPr>
          </a:p>
          <a:p>
            <a:pPr indent="-317500" lvl="1" marL="914400" rtl="0" algn="l">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classifying  and sending the classified signal output to robot for arm movement. </a:t>
            </a:r>
            <a:endParaRPr>
              <a:solidFill>
                <a:schemeClr val="dk1"/>
              </a:solidFill>
              <a:latin typeface="Calibri"/>
              <a:ea typeface="Calibri"/>
              <a:cs typeface="Calibri"/>
              <a:sym typeface="Calibri"/>
            </a:endParaRPr>
          </a:p>
          <a:p>
            <a:pPr indent="0" lvl="0" marL="914400" rtl="0" algn="l">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b="1" lang="en-GB">
                <a:solidFill>
                  <a:schemeClr val="dk1"/>
                </a:solidFill>
                <a:latin typeface="Calibri"/>
                <a:ea typeface="Calibri"/>
                <a:cs typeface="Calibri"/>
                <a:sym typeface="Calibri"/>
              </a:rPr>
              <a:t>Image processing for recognition of objects to pick and drop:</a:t>
            </a:r>
            <a:endParaRPr b="1">
              <a:solidFill>
                <a:schemeClr val="dk1"/>
              </a:solidFill>
              <a:latin typeface="Calibri"/>
              <a:ea typeface="Calibri"/>
              <a:cs typeface="Calibri"/>
              <a:sym typeface="Calibri"/>
            </a:endParaRPr>
          </a:p>
          <a:p>
            <a:pPr indent="-317500" lvl="1" marL="914400" rtl="0" algn="l">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This process involves object detection. </a:t>
            </a:r>
            <a:endParaRPr>
              <a:solidFill>
                <a:schemeClr val="dk1"/>
              </a:solidFill>
              <a:latin typeface="Calibri"/>
              <a:ea typeface="Calibri"/>
              <a:cs typeface="Calibri"/>
              <a:sym typeface="Calibri"/>
            </a:endParaRPr>
          </a:p>
          <a:p>
            <a:pPr indent="-317500" lvl="1" marL="914400" rtl="0" algn="l">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The robot will be able to </a:t>
            </a:r>
            <a:endParaRPr>
              <a:solidFill>
                <a:schemeClr val="dk1"/>
              </a:solidFill>
              <a:latin typeface="Calibri"/>
              <a:ea typeface="Calibri"/>
              <a:cs typeface="Calibri"/>
              <a:sym typeface="Calibri"/>
            </a:endParaRPr>
          </a:p>
          <a:p>
            <a:pPr indent="-317500" lvl="2" marL="1371600" rtl="0" algn="l">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detect objects, </a:t>
            </a:r>
            <a:endParaRPr>
              <a:solidFill>
                <a:schemeClr val="dk1"/>
              </a:solidFill>
              <a:latin typeface="Calibri"/>
              <a:ea typeface="Calibri"/>
              <a:cs typeface="Calibri"/>
              <a:sym typeface="Calibri"/>
            </a:endParaRPr>
          </a:p>
          <a:p>
            <a:pPr indent="-317500" lvl="2" marL="1371600" rtl="0" algn="l">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pick and drop the detected object.</a:t>
            </a:r>
            <a:endParaRPr>
              <a:solidFill>
                <a:schemeClr val="dk1"/>
              </a:solidFill>
              <a:latin typeface="Calibri"/>
              <a:ea typeface="Calibri"/>
              <a:cs typeface="Calibri"/>
              <a:sym typeface="Calibri"/>
            </a:endParaRPr>
          </a:p>
          <a:p>
            <a:pPr indent="0" lvl="0" marL="914400" rtl="0" algn="l">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The outcome of this process is movement of the robotic arm without any motion or gesture in the patients.</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a:solidFill>
                <a:schemeClr val="dk1"/>
              </a:solidFill>
              <a:latin typeface="Calibri"/>
              <a:ea typeface="Calibri"/>
              <a:cs typeface="Calibri"/>
              <a:sym typeface="Calibri"/>
            </a:endParaRPr>
          </a:p>
          <a:p>
            <a:pPr indent="0" lvl="0" marL="914400" rtl="0" algn="l">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457200" rtl="0" algn="l">
              <a:spcBef>
                <a:spcPts val="0"/>
              </a:spcBef>
              <a:spcAft>
                <a:spcPts val="0"/>
              </a:spcAft>
              <a:buNone/>
            </a:pPr>
            <a:r>
              <a:t/>
            </a:r>
            <a:endParaRPr sz="1500">
              <a:solidFill>
                <a:schemeClr val="dk1"/>
              </a:solidFill>
            </a:endParaRPr>
          </a:p>
        </p:txBody>
      </p:sp>
      <p:sp>
        <p:nvSpPr>
          <p:cNvPr id="126" name="Google Shape;126;p17"/>
          <p:cNvSpPr/>
          <p:nvPr/>
        </p:nvSpPr>
        <p:spPr>
          <a:xfrm>
            <a:off x="0" y="0"/>
            <a:ext cx="2395500" cy="5143500"/>
          </a:xfrm>
          <a:prstGeom prst="rect">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 name="Google Shape;127;p17"/>
          <p:cNvPicPr preferRelativeResize="0"/>
          <p:nvPr/>
        </p:nvPicPr>
        <p:blipFill>
          <a:blip r:embed="rId4">
            <a:alphaModFix/>
          </a:blip>
          <a:stretch>
            <a:fillRect/>
          </a:stretch>
        </p:blipFill>
        <p:spPr>
          <a:xfrm>
            <a:off x="761475" y="228850"/>
            <a:ext cx="777125" cy="726525"/>
          </a:xfrm>
          <a:prstGeom prst="rect">
            <a:avLst/>
          </a:prstGeom>
          <a:noFill/>
          <a:ln>
            <a:noFill/>
          </a:ln>
        </p:spPr>
      </p:pic>
      <p:sp>
        <p:nvSpPr>
          <p:cNvPr id="128" name="Google Shape;128;p17"/>
          <p:cNvSpPr/>
          <p:nvPr/>
        </p:nvSpPr>
        <p:spPr>
          <a:xfrm>
            <a:off x="604200" y="1440900"/>
            <a:ext cx="1187100" cy="169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9" name="Google Shape;129;p17" title="objective.mp4">
            <a:hlinkClick r:id="rId5"/>
          </p:cNvPr>
          <p:cNvPicPr preferRelativeResize="0"/>
          <p:nvPr/>
        </p:nvPicPr>
        <p:blipFill>
          <a:blip r:embed="rId6">
            <a:alphaModFix/>
          </a:blip>
          <a:stretch>
            <a:fillRect/>
          </a:stretch>
        </p:blipFill>
        <p:spPr>
          <a:xfrm>
            <a:off x="604200" y="1440900"/>
            <a:ext cx="1187101" cy="1695600"/>
          </a:xfrm>
          <a:prstGeom prst="rect">
            <a:avLst/>
          </a:prstGeom>
          <a:noFill/>
          <a:ln>
            <a:noFill/>
          </a:ln>
        </p:spPr>
      </p:pic>
      <p:sp>
        <p:nvSpPr>
          <p:cNvPr id="130" name="Google Shape;130;p17"/>
          <p:cNvSpPr txBox="1"/>
          <p:nvPr/>
        </p:nvSpPr>
        <p:spPr>
          <a:xfrm>
            <a:off x="556488" y="3622025"/>
            <a:ext cx="11871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700">
                <a:solidFill>
                  <a:schemeClr val="lt1"/>
                </a:solidFill>
                <a:latin typeface="Calibri"/>
                <a:ea typeface="Calibri"/>
                <a:cs typeface="Calibri"/>
                <a:sym typeface="Calibri"/>
              </a:rPr>
              <a:t>Saisri</a:t>
            </a:r>
            <a:endParaRPr sz="1700">
              <a:solidFill>
                <a:schemeClr val="lt1"/>
              </a:solidFill>
              <a:latin typeface="Calibri"/>
              <a:ea typeface="Calibri"/>
              <a:cs typeface="Calibri"/>
              <a:sym typeface="Calibri"/>
            </a:endParaRPr>
          </a:p>
        </p:txBody>
      </p:sp>
      <p:sp>
        <p:nvSpPr>
          <p:cNvPr id="131" name="Google Shape;131;p17"/>
          <p:cNvSpPr txBox="1"/>
          <p:nvPr/>
        </p:nvSpPr>
        <p:spPr>
          <a:xfrm>
            <a:off x="2522024" y="4625400"/>
            <a:ext cx="1896900" cy="289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descr="C:\Users\rajsekar\Pictures\ECE LOGO.jpg" id="136" name="Google Shape;136;p18"/>
          <p:cNvPicPr preferRelativeResize="0"/>
          <p:nvPr/>
        </p:nvPicPr>
        <p:blipFill rotWithShape="1">
          <a:blip r:embed="rId3">
            <a:alphaModFix/>
          </a:blip>
          <a:srcRect b="0" l="0" r="0" t="0"/>
          <a:stretch/>
        </p:blipFill>
        <p:spPr>
          <a:xfrm>
            <a:off x="8152225" y="228850"/>
            <a:ext cx="639750" cy="639750"/>
          </a:xfrm>
          <a:prstGeom prst="rect">
            <a:avLst/>
          </a:prstGeom>
          <a:noFill/>
          <a:ln>
            <a:noFill/>
          </a:ln>
        </p:spPr>
      </p:pic>
      <p:sp>
        <p:nvSpPr>
          <p:cNvPr id="137" name="Google Shape;137;p18"/>
          <p:cNvSpPr txBox="1"/>
          <p:nvPr/>
        </p:nvSpPr>
        <p:spPr>
          <a:xfrm>
            <a:off x="6658375" y="44928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38" name="Google Shape;138;p18"/>
          <p:cNvSpPr txBox="1"/>
          <p:nvPr/>
        </p:nvSpPr>
        <p:spPr>
          <a:xfrm>
            <a:off x="4222175" y="4625400"/>
            <a:ext cx="2672400" cy="289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Robotic Arm BCI</a:t>
            </a:r>
            <a:endParaRPr sz="1200">
              <a:solidFill>
                <a:srgbClr val="888888"/>
              </a:solidFill>
              <a:latin typeface="Calibri"/>
              <a:ea typeface="Calibri"/>
              <a:cs typeface="Calibri"/>
              <a:sym typeface="Calibri"/>
            </a:endParaRPr>
          </a:p>
        </p:txBody>
      </p:sp>
      <p:pic>
        <p:nvPicPr>
          <p:cNvPr id="139" name="Google Shape;139;p18"/>
          <p:cNvPicPr preferRelativeResize="0"/>
          <p:nvPr/>
        </p:nvPicPr>
        <p:blipFill>
          <a:blip r:embed="rId4">
            <a:alphaModFix/>
          </a:blip>
          <a:stretch>
            <a:fillRect/>
          </a:stretch>
        </p:blipFill>
        <p:spPr>
          <a:xfrm>
            <a:off x="761475" y="228850"/>
            <a:ext cx="777125" cy="726525"/>
          </a:xfrm>
          <a:prstGeom prst="rect">
            <a:avLst/>
          </a:prstGeom>
          <a:noFill/>
          <a:ln>
            <a:noFill/>
          </a:ln>
        </p:spPr>
      </p:pic>
      <p:sp>
        <p:nvSpPr>
          <p:cNvPr id="140" name="Google Shape;140;p18"/>
          <p:cNvSpPr/>
          <p:nvPr/>
        </p:nvSpPr>
        <p:spPr>
          <a:xfrm>
            <a:off x="0" y="0"/>
            <a:ext cx="2395500" cy="5143500"/>
          </a:xfrm>
          <a:prstGeom prst="rect">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 name="Google Shape;141;p18"/>
          <p:cNvPicPr preferRelativeResize="0"/>
          <p:nvPr/>
        </p:nvPicPr>
        <p:blipFill>
          <a:blip r:embed="rId4">
            <a:alphaModFix/>
          </a:blip>
          <a:stretch>
            <a:fillRect/>
          </a:stretch>
        </p:blipFill>
        <p:spPr>
          <a:xfrm>
            <a:off x="761475" y="228850"/>
            <a:ext cx="777125" cy="726525"/>
          </a:xfrm>
          <a:prstGeom prst="rect">
            <a:avLst/>
          </a:prstGeom>
          <a:noFill/>
          <a:ln>
            <a:noFill/>
          </a:ln>
        </p:spPr>
      </p:pic>
      <p:sp>
        <p:nvSpPr>
          <p:cNvPr id="142" name="Google Shape;142;p18"/>
          <p:cNvSpPr/>
          <p:nvPr/>
        </p:nvSpPr>
        <p:spPr>
          <a:xfrm>
            <a:off x="604200" y="1440900"/>
            <a:ext cx="1187100" cy="169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3" name="Google Shape;143;p18" title="video.mp4">
            <a:hlinkClick r:id="rId5"/>
          </p:cNvPr>
          <p:cNvPicPr preferRelativeResize="0"/>
          <p:nvPr/>
        </p:nvPicPr>
        <p:blipFill>
          <a:blip r:embed="rId6">
            <a:alphaModFix/>
          </a:blip>
          <a:stretch>
            <a:fillRect/>
          </a:stretch>
        </p:blipFill>
        <p:spPr>
          <a:xfrm>
            <a:off x="604200" y="1456775"/>
            <a:ext cx="1187101" cy="1665587"/>
          </a:xfrm>
          <a:prstGeom prst="rect">
            <a:avLst/>
          </a:prstGeom>
          <a:noFill/>
          <a:ln>
            <a:noFill/>
          </a:ln>
        </p:spPr>
      </p:pic>
      <p:pic>
        <p:nvPicPr>
          <p:cNvPr id="144" name="Google Shape;144;p18" title="IMG_5575.MOV">
            <a:hlinkClick r:id="rId7"/>
          </p:cNvPr>
          <p:cNvPicPr preferRelativeResize="0"/>
          <p:nvPr/>
        </p:nvPicPr>
        <p:blipFill>
          <a:blip r:embed="rId8">
            <a:alphaModFix/>
          </a:blip>
          <a:stretch>
            <a:fillRect/>
          </a:stretch>
        </p:blipFill>
        <p:spPr>
          <a:xfrm>
            <a:off x="2809650" y="1021000"/>
            <a:ext cx="5662250" cy="3319450"/>
          </a:xfrm>
          <a:prstGeom prst="rect">
            <a:avLst/>
          </a:prstGeom>
          <a:noFill/>
          <a:ln>
            <a:noFill/>
          </a:ln>
        </p:spPr>
      </p:pic>
      <p:sp>
        <p:nvSpPr>
          <p:cNvPr id="145" name="Google Shape;145;p18"/>
          <p:cNvSpPr txBox="1"/>
          <p:nvPr/>
        </p:nvSpPr>
        <p:spPr>
          <a:xfrm>
            <a:off x="556488" y="3622025"/>
            <a:ext cx="11871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700">
                <a:solidFill>
                  <a:schemeClr val="lt1"/>
                </a:solidFill>
                <a:latin typeface="Calibri"/>
                <a:ea typeface="Calibri"/>
                <a:cs typeface="Calibri"/>
                <a:sym typeface="Calibri"/>
              </a:rPr>
              <a:t>Saisri</a:t>
            </a:r>
            <a:endParaRPr sz="1700">
              <a:solidFill>
                <a:schemeClr val="lt1"/>
              </a:solidFill>
              <a:latin typeface="Calibri"/>
              <a:ea typeface="Calibri"/>
              <a:cs typeface="Calibri"/>
              <a:sym typeface="Calibri"/>
            </a:endParaRPr>
          </a:p>
        </p:txBody>
      </p:sp>
      <p:sp>
        <p:nvSpPr>
          <p:cNvPr id="146" name="Google Shape;146;p18"/>
          <p:cNvSpPr txBox="1"/>
          <p:nvPr/>
        </p:nvSpPr>
        <p:spPr>
          <a:xfrm>
            <a:off x="2522024" y="4625400"/>
            <a:ext cx="1896900" cy="289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9"/>
          <p:cNvSpPr txBox="1"/>
          <p:nvPr/>
        </p:nvSpPr>
        <p:spPr>
          <a:xfrm>
            <a:off x="1378125" y="480475"/>
            <a:ext cx="80808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sz="2800" u="sng">
                <a:solidFill>
                  <a:schemeClr val="dk1"/>
                </a:solidFill>
              </a:rPr>
              <a:t>DATASET</a:t>
            </a:r>
            <a:endParaRPr b="1" sz="2800">
              <a:solidFill>
                <a:schemeClr val="dk1"/>
              </a:solidFill>
            </a:endParaRPr>
          </a:p>
          <a:p>
            <a:pPr indent="0" lvl="0" marL="0" rtl="0" algn="ctr">
              <a:spcBef>
                <a:spcPts val="0"/>
              </a:spcBef>
              <a:spcAft>
                <a:spcPts val="0"/>
              </a:spcAft>
              <a:buNone/>
            </a:pPr>
            <a:r>
              <a:t/>
            </a:r>
            <a:endParaRPr b="1" sz="2800">
              <a:solidFill>
                <a:schemeClr val="dk1"/>
              </a:solidFill>
            </a:endParaRPr>
          </a:p>
        </p:txBody>
      </p:sp>
      <p:pic>
        <p:nvPicPr>
          <p:cNvPr descr="C:\Users\rajsekar\Pictures\ECE LOGO.jpg" id="152" name="Google Shape;152;p19"/>
          <p:cNvPicPr preferRelativeResize="0"/>
          <p:nvPr/>
        </p:nvPicPr>
        <p:blipFill rotWithShape="1">
          <a:blip r:embed="rId3">
            <a:alphaModFix/>
          </a:blip>
          <a:srcRect b="0" l="0" r="0" t="0"/>
          <a:stretch/>
        </p:blipFill>
        <p:spPr>
          <a:xfrm>
            <a:off x="8152225" y="228850"/>
            <a:ext cx="639750" cy="639750"/>
          </a:xfrm>
          <a:prstGeom prst="rect">
            <a:avLst/>
          </a:prstGeom>
          <a:noFill/>
          <a:ln>
            <a:noFill/>
          </a:ln>
        </p:spPr>
      </p:pic>
      <p:sp>
        <p:nvSpPr>
          <p:cNvPr id="153" name="Google Shape;153;p19"/>
          <p:cNvSpPr txBox="1"/>
          <p:nvPr/>
        </p:nvSpPr>
        <p:spPr>
          <a:xfrm>
            <a:off x="6658375" y="44928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54" name="Google Shape;154;p19"/>
          <p:cNvSpPr txBox="1"/>
          <p:nvPr/>
        </p:nvSpPr>
        <p:spPr>
          <a:xfrm>
            <a:off x="4222175" y="4625400"/>
            <a:ext cx="2672400" cy="289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Robotic Arm BCI</a:t>
            </a:r>
            <a:endParaRPr sz="1200">
              <a:solidFill>
                <a:srgbClr val="888888"/>
              </a:solidFill>
              <a:latin typeface="Calibri"/>
              <a:ea typeface="Calibri"/>
              <a:cs typeface="Calibri"/>
              <a:sym typeface="Calibri"/>
            </a:endParaRPr>
          </a:p>
        </p:txBody>
      </p:sp>
      <p:sp>
        <p:nvSpPr>
          <p:cNvPr id="155" name="Google Shape;155;p19"/>
          <p:cNvSpPr/>
          <p:nvPr/>
        </p:nvSpPr>
        <p:spPr>
          <a:xfrm>
            <a:off x="0" y="0"/>
            <a:ext cx="2395500" cy="5143500"/>
          </a:xfrm>
          <a:prstGeom prst="rect">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6" name="Google Shape;156;p19"/>
          <p:cNvPicPr preferRelativeResize="0"/>
          <p:nvPr/>
        </p:nvPicPr>
        <p:blipFill>
          <a:blip r:embed="rId4">
            <a:alphaModFix/>
          </a:blip>
          <a:stretch>
            <a:fillRect/>
          </a:stretch>
        </p:blipFill>
        <p:spPr>
          <a:xfrm>
            <a:off x="761475" y="228850"/>
            <a:ext cx="777125" cy="726525"/>
          </a:xfrm>
          <a:prstGeom prst="rect">
            <a:avLst/>
          </a:prstGeom>
          <a:noFill/>
          <a:ln>
            <a:noFill/>
          </a:ln>
        </p:spPr>
      </p:pic>
      <p:sp>
        <p:nvSpPr>
          <p:cNvPr id="157" name="Google Shape;157;p19"/>
          <p:cNvSpPr/>
          <p:nvPr/>
        </p:nvSpPr>
        <p:spPr>
          <a:xfrm>
            <a:off x="604200" y="1440900"/>
            <a:ext cx="1187100" cy="169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9"/>
          <p:cNvSpPr txBox="1"/>
          <p:nvPr/>
        </p:nvSpPr>
        <p:spPr>
          <a:xfrm>
            <a:off x="2456475" y="1301600"/>
            <a:ext cx="4100700" cy="313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chemeClr val="dk1"/>
                </a:solidFill>
                <a:latin typeface="Calibri"/>
                <a:ea typeface="Calibri"/>
                <a:cs typeface="Calibri"/>
                <a:sym typeface="Calibri"/>
              </a:rPr>
              <a:t>BCI Competition 2008 – Graz data set A :</a:t>
            </a:r>
            <a:endParaRPr sz="1500">
              <a:solidFill>
                <a:schemeClr val="dk1"/>
              </a:solidFill>
              <a:latin typeface="Calibri"/>
              <a:ea typeface="Calibri"/>
              <a:cs typeface="Calibri"/>
              <a:sym typeface="Calibri"/>
            </a:endParaRPr>
          </a:p>
          <a:p>
            <a:pPr indent="0" lvl="0" marL="0" rtl="0" algn="l">
              <a:spcBef>
                <a:spcPts val="1600"/>
              </a:spcBef>
              <a:spcAft>
                <a:spcPts val="0"/>
              </a:spcAft>
              <a:buNone/>
            </a:pPr>
            <a:r>
              <a:rPr lang="en-GB" sz="1500">
                <a:solidFill>
                  <a:schemeClr val="dk1"/>
                </a:solidFill>
                <a:latin typeface="Calibri"/>
                <a:ea typeface="Calibri"/>
                <a:cs typeface="Calibri"/>
                <a:sym typeface="Calibri"/>
              </a:rPr>
              <a:t> 9 participants . 4 classes. Left hand,Right hand, Feet, Tongue. </a:t>
            </a:r>
            <a:endParaRPr sz="1500">
              <a:solidFill>
                <a:schemeClr val="dk1"/>
              </a:solidFill>
              <a:latin typeface="Calibri"/>
              <a:ea typeface="Calibri"/>
              <a:cs typeface="Calibri"/>
              <a:sym typeface="Calibri"/>
            </a:endParaRPr>
          </a:p>
          <a:p>
            <a:pPr indent="-323850" lvl="0" marL="457200" rtl="0" algn="l">
              <a:spcBef>
                <a:spcPts val="1600"/>
              </a:spcBef>
              <a:spcAft>
                <a:spcPts val="0"/>
              </a:spcAft>
              <a:buClr>
                <a:schemeClr val="dk1"/>
              </a:buClr>
              <a:buSzPts val="1500"/>
              <a:buFont typeface="Calibri"/>
              <a:buChar char="●"/>
            </a:pPr>
            <a:r>
              <a:rPr lang="en-GB" sz="1500">
                <a:solidFill>
                  <a:schemeClr val="dk1"/>
                </a:solidFill>
                <a:latin typeface="Calibri"/>
                <a:ea typeface="Calibri"/>
                <a:cs typeface="Calibri"/>
                <a:sym typeface="Calibri"/>
              </a:rPr>
              <a:t>22 EEG signals, 3 EOG signals(for eye movements)</a:t>
            </a:r>
            <a:endParaRPr sz="1500">
              <a:solidFill>
                <a:schemeClr val="dk1"/>
              </a:solidFill>
              <a:latin typeface="Calibri"/>
              <a:ea typeface="Calibri"/>
              <a:cs typeface="Calibri"/>
              <a:sym typeface="Calibri"/>
            </a:endParaRPr>
          </a:p>
          <a:p>
            <a:pPr indent="-323850" lvl="0" marL="457200" rtl="0" algn="l">
              <a:spcBef>
                <a:spcPts val="0"/>
              </a:spcBef>
              <a:spcAft>
                <a:spcPts val="0"/>
              </a:spcAft>
              <a:buClr>
                <a:schemeClr val="dk1"/>
              </a:buClr>
              <a:buSzPts val="1500"/>
              <a:buFont typeface="Arial"/>
              <a:buChar char="●"/>
            </a:pPr>
            <a:r>
              <a:rPr lang="en-GB" sz="1500">
                <a:solidFill>
                  <a:schemeClr val="dk1"/>
                </a:solidFill>
                <a:latin typeface="Calibri"/>
                <a:ea typeface="Calibri"/>
                <a:cs typeface="Calibri"/>
                <a:sym typeface="Calibri"/>
              </a:rPr>
              <a:t>Signals were sampled at 250Hz, and bandpass 0.5Hz and 100Hz,The sensitivity of the amplifier was set to 100μV. An additional 50 Hz notch filter was enabled to suppress line noise.</a:t>
            </a:r>
            <a:endParaRPr sz="1500">
              <a:solidFill>
                <a:schemeClr val="dk1"/>
              </a:solidFill>
              <a:latin typeface="Calibri"/>
              <a:ea typeface="Calibri"/>
              <a:cs typeface="Calibri"/>
              <a:sym typeface="Calibri"/>
            </a:endParaRPr>
          </a:p>
          <a:p>
            <a:pPr indent="-323850" lvl="0" marL="457200" rtl="0" algn="l">
              <a:spcBef>
                <a:spcPts val="0"/>
              </a:spcBef>
              <a:spcAft>
                <a:spcPts val="0"/>
              </a:spcAft>
              <a:buClr>
                <a:schemeClr val="dk1"/>
              </a:buClr>
              <a:buSzPts val="1500"/>
              <a:buFont typeface="Calibri"/>
              <a:buChar char="●"/>
            </a:pPr>
            <a:r>
              <a:rPr lang="en-GB" sz="1500">
                <a:solidFill>
                  <a:schemeClr val="dk1"/>
                </a:solidFill>
                <a:latin typeface="Calibri"/>
                <a:ea typeface="Calibri"/>
                <a:cs typeface="Calibri"/>
                <a:sym typeface="Calibri"/>
              </a:rPr>
              <a:t>Files are in .gdf format </a:t>
            </a:r>
            <a:endParaRPr/>
          </a:p>
        </p:txBody>
      </p:sp>
      <p:sp>
        <p:nvSpPr>
          <p:cNvPr id="159" name="Google Shape;159;p19"/>
          <p:cNvSpPr txBox="1"/>
          <p:nvPr/>
        </p:nvSpPr>
        <p:spPr>
          <a:xfrm>
            <a:off x="6557175" y="1494925"/>
            <a:ext cx="221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GB" u="sng">
                <a:solidFill>
                  <a:schemeClr val="dk1"/>
                </a:solidFill>
                <a:latin typeface="Lato"/>
                <a:ea typeface="Lato"/>
                <a:cs typeface="Lato"/>
                <a:sym typeface="Lato"/>
              </a:rPr>
              <a:t>Files in the dataset:</a:t>
            </a:r>
            <a:endParaRPr/>
          </a:p>
        </p:txBody>
      </p:sp>
      <p:pic>
        <p:nvPicPr>
          <p:cNvPr id="160" name="Google Shape;160;p19"/>
          <p:cNvPicPr preferRelativeResize="0"/>
          <p:nvPr/>
        </p:nvPicPr>
        <p:blipFill>
          <a:blip r:embed="rId5">
            <a:alphaModFix/>
          </a:blip>
          <a:stretch>
            <a:fillRect/>
          </a:stretch>
        </p:blipFill>
        <p:spPr>
          <a:xfrm>
            <a:off x="6515538" y="2083913"/>
            <a:ext cx="2505075" cy="2352675"/>
          </a:xfrm>
          <a:prstGeom prst="rect">
            <a:avLst/>
          </a:prstGeom>
          <a:noFill/>
          <a:ln>
            <a:noFill/>
          </a:ln>
        </p:spPr>
      </p:pic>
      <p:pic>
        <p:nvPicPr>
          <p:cNvPr id="161" name="Google Shape;161;p19" title="Dataset.mp4">
            <a:hlinkClick r:id="rId6"/>
          </p:cNvPr>
          <p:cNvPicPr preferRelativeResize="0"/>
          <p:nvPr/>
        </p:nvPicPr>
        <p:blipFill>
          <a:blip r:embed="rId7">
            <a:alphaModFix/>
          </a:blip>
          <a:stretch>
            <a:fillRect/>
          </a:stretch>
        </p:blipFill>
        <p:spPr>
          <a:xfrm>
            <a:off x="581234" y="1440901"/>
            <a:ext cx="1233040" cy="1695600"/>
          </a:xfrm>
          <a:prstGeom prst="rect">
            <a:avLst/>
          </a:prstGeom>
          <a:noFill/>
          <a:ln>
            <a:noFill/>
          </a:ln>
        </p:spPr>
      </p:pic>
      <p:sp>
        <p:nvSpPr>
          <p:cNvPr id="162" name="Google Shape;162;p19"/>
          <p:cNvSpPr txBox="1"/>
          <p:nvPr/>
        </p:nvSpPr>
        <p:spPr>
          <a:xfrm>
            <a:off x="556488" y="3622025"/>
            <a:ext cx="11871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700">
                <a:solidFill>
                  <a:schemeClr val="lt1"/>
                </a:solidFill>
                <a:latin typeface="Calibri"/>
                <a:ea typeface="Calibri"/>
                <a:cs typeface="Calibri"/>
                <a:sym typeface="Calibri"/>
              </a:rPr>
              <a:t>Saisri</a:t>
            </a:r>
            <a:endParaRPr sz="1700">
              <a:solidFill>
                <a:schemeClr val="lt1"/>
              </a:solidFill>
              <a:latin typeface="Calibri"/>
              <a:ea typeface="Calibri"/>
              <a:cs typeface="Calibri"/>
              <a:sym typeface="Calibri"/>
            </a:endParaRPr>
          </a:p>
        </p:txBody>
      </p:sp>
      <p:sp>
        <p:nvSpPr>
          <p:cNvPr id="163" name="Google Shape;163;p19"/>
          <p:cNvSpPr txBox="1"/>
          <p:nvPr/>
        </p:nvSpPr>
        <p:spPr>
          <a:xfrm>
            <a:off x="2522024" y="4625400"/>
            <a:ext cx="1896900" cy="289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0"/>
          <p:cNvSpPr txBox="1"/>
          <p:nvPr/>
        </p:nvSpPr>
        <p:spPr>
          <a:xfrm>
            <a:off x="1378125" y="480475"/>
            <a:ext cx="80808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3200" u="sng">
                <a:solidFill>
                  <a:schemeClr val="dk1"/>
                </a:solidFill>
                <a:latin typeface="Calibri"/>
                <a:ea typeface="Calibri"/>
                <a:cs typeface="Calibri"/>
                <a:sym typeface="Calibri"/>
              </a:rPr>
              <a:t>Block Diagram</a:t>
            </a:r>
            <a:endParaRPr sz="4400">
              <a:solidFill>
                <a:schemeClr val="dk1"/>
              </a:solidFill>
              <a:latin typeface="Calibri"/>
              <a:ea typeface="Calibri"/>
              <a:cs typeface="Calibri"/>
              <a:sym typeface="Calibri"/>
            </a:endParaRPr>
          </a:p>
          <a:p>
            <a:pPr indent="0" lvl="0" marL="0" rtl="0" algn="ctr">
              <a:spcBef>
                <a:spcPts val="0"/>
              </a:spcBef>
              <a:spcAft>
                <a:spcPts val="0"/>
              </a:spcAft>
              <a:buNone/>
            </a:pPr>
            <a:r>
              <a:t/>
            </a:r>
            <a:endParaRPr b="1" sz="2800">
              <a:solidFill>
                <a:schemeClr val="dk1"/>
              </a:solidFill>
            </a:endParaRPr>
          </a:p>
        </p:txBody>
      </p:sp>
      <p:pic>
        <p:nvPicPr>
          <p:cNvPr descr="C:\Users\rajsekar\Pictures\ECE LOGO.jpg" id="169" name="Google Shape;169;p20"/>
          <p:cNvPicPr preferRelativeResize="0"/>
          <p:nvPr/>
        </p:nvPicPr>
        <p:blipFill rotWithShape="1">
          <a:blip r:embed="rId3">
            <a:alphaModFix/>
          </a:blip>
          <a:srcRect b="0" l="0" r="0" t="0"/>
          <a:stretch/>
        </p:blipFill>
        <p:spPr>
          <a:xfrm>
            <a:off x="8152225" y="228850"/>
            <a:ext cx="639750" cy="639750"/>
          </a:xfrm>
          <a:prstGeom prst="rect">
            <a:avLst/>
          </a:prstGeom>
          <a:noFill/>
          <a:ln>
            <a:noFill/>
          </a:ln>
        </p:spPr>
      </p:pic>
      <p:sp>
        <p:nvSpPr>
          <p:cNvPr id="170" name="Google Shape;170;p20"/>
          <p:cNvSpPr txBox="1"/>
          <p:nvPr/>
        </p:nvSpPr>
        <p:spPr>
          <a:xfrm>
            <a:off x="6658375" y="44928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71" name="Google Shape;171;p20"/>
          <p:cNvSpPr txBox="1"/>
          <p:nvPr/>
        </p:nvSpPr>
        <p:spPr>
          <a:xfrm>
            <a:off x="4222175" y="4625400"/>
            <a:ext cx="2672400" cy="289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Robotic Arm BCI</a:t>
            </a:r>
            <a:endParaRPr sz="1200">
              <a:solidFill>
                <a:srgbClr val="888888"/>
              </a:solidFill>
              <a:latin typeface="Calibri"/>
              <a:ea typeface="Calibri"/>
              <a:cs typeface="Calibri"/>
              <a:sym typeface="Calibri"/>
            </a:endParaRPr>
          </a:p>
        </p:txBody>
      </p:sp>
      <p:sp>
        <p:nvSpPr>
          <p:cNvPr id="172" name="Google Shape;172;p20"/>
          <p:cNvSpPr/>
          <p:nvPr/>
        </p:nvSpPr>
        <p:spPr>
          <a:xfrm>
            <a:off x="0" y="0"/>
            <a:ext cx="2395500" cy="5143500"/>
          </a:xfrm>
          <a:prstGeom prst="rect">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3" name="Google Shape;173;p20"/>
          <p:cNvPicPr preferRelativeResize="0"/>
          <p:nvPr/>
        </p:nvPicPr>
        <p:blipFill>
          <a:blip r:embed="rId4">
            <a:alphaModFix/>
          </a:blip>
          <a:stretch>
            <a:fillRect/>
          </a:stretch>
        </p:blipFill>
        <p:spPr>
          <a:xfrm>
            <a:off x="761475" y="228850"/>
            <a:ext cx="777125" cy="726525"/>
          </a:xfrm>
          <a:prstGeom prst="rect">
            <a:avLst/>
          </a:prstGeom>
          <a:noFill/>
          <a:ln>
            <a:noFill/>
          </a:ln>
        </p:spPr>
      </p:pic>
      <p:sp>
        <p:nvSpPr>
          <p:cNvPr id="174" name="Google Shape;174;p20"/>
          <p:cNvSpPr/>
          <p:nvPr/>
        </p:nvSpPr>
        <p:spPr>
          <a:xfrm>
            <a:off x="604200" y="1440900"/>
            <a:ext cx="1187100" cy="169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0"/>
          <p:cNvSpPr txBox="1"/>
          <p:nvPr/>
        </p:nvSpPr>
        <p:spPr>
          <a:xfrm>
            <a:off x="7237399" y="3647300"/>
            <a:ext cx="1517100" cy="2640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76" name="Google Shape;176;p20"/>
          <p:cNvSpPr/>
          <p:nvPr/>
        </p:nvSpPr>
        <p:spPr>
          <a:xfrm>
            <a:off x="4955050" y="1460294"/>
            <a:ext cx="945300" cy="6009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0"/>
          <p:cNvSpPr txBox="1"/>
          <p:nvPr/>
        </p:nvSpPr>
        <p:spPr>
          <a:xfrm>
            <a:off x="2874800" y="1858528"/>
            <a:ext cx="61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t>25 channels</a:t>
            </a:r>
            <a:endParaRPr sz="700"/>
          </a:p>
        </p:txBody>
      </p:sp>
      <p:pic>
        <p:nvPicPr>
          <p:cNvPr id="178" name="Google Shape;178;p20"/>
          <p:cNvPicPr preferRelativeResize="0"/>
          <p:nvPr/>
        </p:nvPicPr>
        <p:blipFill>
          <a:blip r:embed="rId5">
            <a:alphaModFix/>
          </a:blip>
          <a:stretch>
            <a:fillRect/>
          </a:stretch>
        </p:blipFill>
        <p:spPr>
          <a:xfrm>
            <a:off x="2395500" y="1399234"/>
            <a:ext cx="481878" cy="577071"/>
          </a:xfrm>
          <a:prstGeom prst="rect">
            <a:avLst/>
          </a:prstGeom>
          <a:noFill/>
          <a:ln>
            <a:noFill/>
          </a:ln>
        </p:spPr>
      </p:pic>
      <p:sp>
        <p:nvSpPr>
          <p:cNvPr id="179" name="Google Shape;179;p20"/>
          <p:cNvSpPr txBox="1"/>
          <p:nvPr/>
        </p:nvSpPr>
        <p:spPr>
          <a:xfrm>
            <a:off x="4721217" y="2714857"/>
            <a:ext cx="181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80" name="Google Shape;180;p20"/>
          <p:cNvSpPr/>
          <p:nvPr/>
        </p:nvSpPr>
        <p:spPr>
          <a:xfrm>
            <a:off x="3408131" y="1474023"/>
            <a:ext cx="881100" cy="445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0"/>
          <p:cNvSpPr txBox="1"/>
          <p:nvPr/>
        </p:nvSpPr>
        <p:spPr>
          <a:xfrm>
            <a:off x="3390232" y="1455847"/>
            <a:ext cx="945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t>Bandpass filter </a:t>
            </a:r>
            <a:endParaRPr sz="1000"/>
          </a:p>
        </p:txBody>
      </p:sp>
      <p:sp>
        <p:nvSpPr>
          <p:cNvPr id="182" name="Google Shape;182;p20"/>
          <p:cNvSpPr txBox="1"/>
          <p:nvPr/>
        </p:nvSpPr>
        <p:spPr>
          <a:xfrm>
            <a:off x="4998075" y="1483475"/>
            <a:ext cx="881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t>Select 22 channels </a:t>
            </a:r>
            <a:endParaRPr sz="1000"/>
          </a:p>
        </p:txBody>
      </p:sp>
      <p:sp>
        <p:nvSpPr>
          <p:cNvPr id="183" name="Google Shape;183;p20"/>
          <p:cNvSpPr txBox="1"/>
          <p:nvPr/>
        </p:nvSpPr>
        <p:spPr>
          <a:xfrm>
            <a:off x="3345132" y="2065935"/>
            <a:ext cx="1322700" cy="69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600">
                <a:solidFill>
                  <a:srgbClr val="000000"/>
                </a:solidFill>
                <a:highlight>
                  <a:srgbClr val="FFFFFF"/>
                </a:highlight>
              </a:rPr>
              <a:t>FIR filter parameters:</a:t>
            </a:r>
            <a:endParaRPr sz="600">
              <a:solidFill>
                <a:srgbClr val="000000"/>
              </a:solidFill>
              <a:highlight>
                <a:srgbClr val="FFFFFF"/>
              </a:highlight>
            </a:endParaRPr>
          </a:p>
          <a:p>
            <a:pPr indent="0" lvl="0" marL="0" rtl="0" algn="l">
              <a:lnSpc>
                <a:spcPct val="115000"/>
              </a:lnSpc>
              <a:spcBef>
                <a:spcPts val="0"/>
              </a:spcBef>
              <a:spcAft>
                <a:spcPts val="0"/>
              </a:spcAft>
              <a:buClr>
                <a:srgbClr val="000000"/>
              </a:buClr>
              <a:buSzPts val="1100"/>
              <a:buFont typeface="Arial"/>
              <a:buNone/>
            </a:pPr>
            <a:r>
              <a:rPr lang="en-GB" sz="600">
                <a:solidFill>
                  <a:srgbClr val="000000"/>
                </a:solidFill>
                <a:highlight>
                  <a:srgbClr val="FFFFFF"/>
                </a:highlight>
              </a:rPr>
              <a:t>Hamming window</a:t>
            </a:r>
            <a:endParaRPr sz="600">
              <a:solidFill>
                <a:srgbClr val="000000"/>
              </a:solidFill>
              <a:highlight>
                <a:srgbClr val="FFFFFF"/>
              </a:highlight>
            </a:endParaRPr>
          </a:p>
          <a:p>
            <a:pPr indent="0" lvl="0" marL="0" rtl="0" algn="l">
              <a:lnSpc>
                <a:spcPct val="115000"/>
              </a:lnSpc>
              <a:spcBef>
                <a:spcPts val="0"/>
              </a:spcBef>
              <a:spcAft>
                <a:spcPts val="0"/>
              </a:spcAft>
              <a:buClr>
                <a:srgbClr val="000000"/>
              </a:buClr>
              <a:buSzPts val="1100"/>
              <a:buFont typeface="Arial"/>
              <a:buNone/>
            </a:pPr>
            <a:r>
              <a:rPr lang="en-GB" sz="600">
                <a:solidFill>
                  <a:srgbClr val="000000"/>
                </a:solidFill>
                <a:highlight>
                  <a:srgbClr val="FFFFFF"/>
                </a:highlight>
              </a:rPr>
              <a:t>Lower passband edge: 7.00</a:t>
            </a:r>
            <a:endParaRPr sz="600">
              <a:solidFill>
                <a:srgbClr val="000000"/>
              </a:solidFill>
              <a:highlight>
                <a:srgbClr val="FFFFFF"/>
              </a:highlight>
            </a:endParaRPr>
          </a:p>
          <a:p>
            <a:pPr indent="0" lvl="0" marL="0" rtl="0" algn="l">
              <a:lnSpc>
                <a:spcPct val="115000"/>
              </a:lnSpc>
              <a:spcBef>
                <a:spcPts val="0"/>
              </a:spcBef>
              <a:spcAft>
                <a:spcPts val="0"/>
              </a:spcAft>
              <a:buNone/>
            </a:pPr>
            <a:r>
              <a:rPr lang="en-GB" sz="600">
                <a:solidFill>
                  <a:srgbClr val="000000"/>
                </a:solidFill>
                <a:highlight>
                  <a:srgbClr val="FFFFFF"/>
                </a:highlight>
              </a:rPr>
              <a:t>Upper passband edge: 35.00 Hz</a:t>
            </a:r>
            <a:endParaRPr sz="600">
              <a:solidFill>
                <a:srgbClr val="000000"/>
              </a:solidFill>
              <a:highlight>
                <a:srgbClr val="FFFFFF"/>
              </a:highlight>
            </a:endParaRPr>
          </a:p>
          <a:p>
            <a:pPr indent="0" lvl="0" marL="0" rtl="0" algn="l">
              <a:lnSpc>
                <a:spcPct val="115000"/>
              </a:lnSpc>
              <a:spcBef>
                <a:spcPts val="0"/>
              </a:spcBef>
              <a:spcAft>
                <a:spcPts val="0"/>
              </a:spcAft>
              <a:buClr>
                <a:srgbClr val="000000"/>
              </a:buClr>
              <a:buSzPts val="1100"/>
              <a:buFont typeface="Arial"/>
              <a:buNone/>
            </a:pPr>
            <a:r>
              <a:rPr lang="en-GB" sz="600">
                <a:solidFill>
                  <a:srgbClr val="000000"/>
                </a:solidFill>
                <a:highlight>
                  <a:srgbClr val="FFFFFF"/>
                </a:highlight>
              </a:rPr>
              <a:t>Order :4</a:t>
            </a:r>
            <a:endParaRPr sz="600">
              <a:solidFill>
                <a:srgbClr val="000000"/>
              </a:solidFill>
              <a:highlight>
                <a:srgbClr val="FFFFFF"/>
              </a:highlight>
            </a:endParaRPr>
          </a:p>
          <a:p>
            <a:pPr indent="0" lvl="0" marL="0" rtl="0" algn="l">
              <a:spcBef>
                <a:spcPts val="0"/>
              </a:spcBef>
              <a:spcAft>
                <a:spcPts val="0"/>
              </a:spcAft>
              <a:buNone/>
            </a:pPr>
            <a:r>
              <a:t/>
            </a:r>
            <a:endParaRPr sz="1100"/>
          </a:p>
        </p:txBody>
      </p:sp>
      <p:pic>
        <p:nvPicPr>
          <p:cNvPr id="184" name="Google Shape;184;p20"/>
          <p:cNvPicPr preferRelativeResize="0"/>
          <p:nvPr/>
        </p:nvPicPr>
        <p:blipFill>
          <a:blip r:embed="rId6">
            <a:alphaModFix/>
          </a:blip>
          <a:stretch>
            <a:fillRect/>
          </a:stretch>
        </p:blipFill>
        <p:spPr>
          <a:xfrm>
            <a:off x="2847456" y="1290963"/>
            <a:ext cx="508833" cy="352349"/>
          </a:xfrm>
          <a:prstGeom prst="rect">
            <a:avLst/>
          </a:prstGeom>
          <a:noFill/>
          <a:ln>
            <a:noFill/>
          </a:ln>
        </p:spPr>
      </p:pic>
      <p:pic>
        <p:nvPicPr>
          <p:cNvPr id="185" name="Google Shape;185;p20"/>
          <p:cNvPicPr preferRelativeResize="0"/>
          <p:nvPr/>
        </p:nvPicPr>
        <p:blipFill>
          <a:blip r:embed="rId7">
            <a:alphaModFix/>
          </a:blip>
          <a:stretch>
            <a:fillRect/>
          </a:stretch>
        </p:blipFill>
        <p:spPr>
          <a:xfrm>
            <a:off x="4390809" y="1327303"/>
            <a:ext cx="481388" cy="352349"/>
          </a:xfrm>
          <a:prstGeom prst="rect">
            <a:avLst/>
          </a:prstGeom>
          <a:noFill/>
          <a:ln>
            <a:noFill/>
          </a:ln>
        </p:spPr>
      </p:pic>
      <p:sp>
        <p:nvSpPr>
          <p:cNvPr id="186" name="Google Shape;186;p20"/>
          <p:cNvSpPr/>
          <p:nvPr/>
        </p:nvSpPr>
        <p:spPr>
          <a:xfrm>
            <a:off x="6280688" y="1455910"/>
            <a:ext cx="945300" cy="5760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0"/>
          <p:cNvSpPr txBox="1"/>
          <p:nvPr/>
        </p:nvSpPr>
        <p:spPr>
          <a:xfrm>
            <a:off x="6056245" y="1969536"/>
            <a:ext cx="721500" cy="23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GB" sz="700">
                <a:solidFill>
                  <a:srgbClr val="000000"/>
                </a:solidFill>
                <a:highlight>
                  <a:srgbClr val="FFFFFF"/>
                </a:highlight>
              </a:rPr>
              <a:t>288, 22, 751</a:t>
            </a:r>
            <a:endParaRPr sz="700">
              <a:solidFill>
                <a:srgbClr val="000000"/>
              </a:solidFill>
              <a:highlight>
                <a:srgbClr val="FFFFFF"/>
              </a:highlight>
            </a:endParaRPr>
          </a:p>
          <a:p>
            <a:pPr indent="0" lvl="0" marL="0" rtl="0" algn="l">
              <a:spcBef>
                <a:spcPts val="0"/>
              </a:spcBef>
              <a:spcAft>
                <a:spcPts val="0"/>
              </a:spcAft>
              <a:buNone/>
            </a:pPr>
            <a:r>
              <a:t/>
            </a:r>
            <a:endParaRPr sz="1200"/>
          </a:p>
        </p:txBody>
      </p:sp>
      <p:sp>
        <p:nvSpPr>
          <p:cNvPr id="188" name="Google Shape;188;p20"/>
          <p:cNvSpPr txBox="1"/>
          <p:nvPr/>
        </p:nvSpPr>
        <p:spPr>
          <a:xfrm>
            <a:off x="4960655" y="1997527"/>
            <a:ext cx="1027200" cy="28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GB" sz="600">
                <a:solidFill>
                  <a:srgbClr val="000000"/>
                </a:solidFill>
                <a:highlight>
                  <a:srgbClr val="FFFFFF"/>
                </a:highlight>
              </a:rPr>
              <a:t>bads: 3 items (EOG-left, EOG-central, EOG-right)</a:t>
            </a:r>
            <a:endParaRPr sz="600">
              <a:solidFill>
                <a:srgbClr val="000000"/>
              </a:solidFill>
              <a:highlight>
                <a:srgbClr val="FFFFFF"/>
              </a:highlight>
            </a:endParaRPr>
          </a:p>
          <a:p>
            <a:pPr indent="0" lvl="0" marL="0" rtl="0" algn="l">
              <a:spcBef>
                <a:spcPts val="0"/>
              </a:spcBef>
              <a:spcAft>
                <a:spcPts val="0"/>
              </a:spcAft>
              <a:buNone/>
            </a:pPr>
            <a:r>
              <a:t/>
            </a:r>
            <a:endParaRPr sz="1100"/>
          </a:p>
        </p:txBody>
      </p:sp>
      <p:sp>
        <p:nvSpPr>
          <p:cNvPr id="189" name="Google Shape;189;p20"/>
          <p:cNvSpPr txBox="1"/>
          <p:nvPr/>
        </p:nvSpPr>
        <p:spPr>
          <a:xfrm>
            <a:off x="6306200" y="1488250"/>
            <a:ext cx="1027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t>Rename channels</a:t>
            </a:r>
            <a:endParaRPr sz="1000"/>
          </a:p>
        </p:txBody>
      </p:sp>
      <p:sp>
        <p:nvSpPr>
          <p:cNvPr id="190" name="Google Shape;190;p20"/>
          <p:cNvSpPr/>
          <p:nvPr/>
        </p:nvSpPr>
        <p:spPr>
          <a:xfrm>
            <a:off x="7627642" y="1420068"/>
            <a:ext cx="1027200" cy="64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0"/>
          <p:cNvSpPr txBox="1"/>
          <p:nvPr/>
        </p:nvSpPr>
        <p:spPr>
          <a:xfrm>
            <a:off x="6985867" y="1969527"/>
            <a:ext cx="721500" cy="23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650">
                <a:solidFill>
                  <a:srgbClr val="000000"/>
                </a:solidFill>
                <a:highlight>
                  <a:srgbClr val="FFFFFF"/>
                </a:highlight>
              </a:rPr>
              <a:t>288, 22, 751</a:t>
            </a:r>
            <a:endParaRPr sz="650">
              <a:solidFill>
                <a:srgbClr val="000000"/>
              </a:solidFill>
              <a:highlight>
                <a:srgbClr val="FFFFFF"/>
              </a:highlight>
            </a:endParaRPr>
          </a:p>
          <a:p>
            <a:pPr indent="0" lvl="0" marL="0" rtl="0" algn="l">
              <a:spcBef>
                <a:spcPts val="0"/>
              </a:spcBef>
              <a:spcAft>
                <a:spcPts val="0"/>
              </a:spcAft>
              <a:buNone/>
            </a:pPr>
            <a:r>
              <a:t/>
            </a:r>
            <a:endParaRPr sz="1000"/>
          </a:p>
        </p:txBody>
      </p:sp>
      <p:sp>
        <p:nvSpPr>
          <p:cNvPr id="192" name="Google Shape;192;p20"/>
          <p:cNvSpPr txBox="1"/>
          <p:nvPr/>
        </p:nvSpPr>
        <p:spPr>
          <a:xfrm>
            <a:off x="7606335" y="1504914"/>
            <a:ext cx="1075200" cy="51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t>Wavelet Packet Decomposition</a:t>
            </a:r>
            <a:endParaRPr sz="1000"/>
          </a:p>
        </p:txBody>
      </p:sp>
      <p:sp>
        <p:nvSpPr>
          <p:cNvPr id="193" name="Google Shape;193;p20"/>
          <p:cNvSpPr txBox="1"/>
          <p:nvPr/>
        </p:nvSpPr>
        <p:spPr>
          <a:xfrm>
            <a:off x="8363388" y="1997522"/>
            <a:ext cx="721500" cy="17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650">
                <a:solidFill>
                  <a:srgbClr val="000000"/>
                </a:solidFill>
                <a:highlight>
                  <a:srgbClr val="FFFFFF"/>
                </a:highlight>
              </a:rPr>
              <a:t>8, 288, 22, 30</a:t>
            </a:r>
            <a:endParaRPr sz="650">
              <a:solidFill>
                <a:srgbClr val="000000"/>
              </a:solidFill>
              <a:highlight>
                <a:srgbClr val="FFFFFF"/>
              </a:highlight>
            </a:endParaRPr>
          </a:p>
          <a:p>
            <a:pPr indent="0" lvl="0" marL="0" rtl="0" algn="l">
              <a:lnSpc>
                <a:spcPct val="115000"/>
              </a:lnSpc>
              <a:spcBef>
                <a:spcPts val="0"/>
              </a:spcBef>
              <a:spcAft>
                <a:spcPts val="0"/>
              </a:spcAft>
              <a:buNone/>
            </a:pPr>
            <a:r>
              <a:t/>
            </a:r>
            <a:endParaRPr sz="1000"/>
          </a:p>
        </p:txBody>
      </p:sp>
      <p:cxnSp>
        <p:nvCxnSpPr>
          <p:cNvPr id="194" name="Google Shape;194;p20"/>
          <p:cNvCxnSpPr/>
          <p:nvPr/>
        </p:nvCxnSpPr>
        <p:spPr>
          <a:xfrm>
            <a:off x="7436703" y="3046253"/>
            <a:ext cx="0" cy="94800"/>
          </a:xfrm>
          <a:prstGeom prst="straightConnector1">
            <a:avLst/>
          </a:prstGeom>
          <a:noFill/>
          <a:ln cap="flat" cmpd="sng" w="9525">
            <a:solidFill>
              <a:srgbClr val="000000"/>
            </a:solidFill>
            <a:prstDash val="dot"/>
            <a:round/>
            <a:headEnd len="med" w="med" type="none"/>
            <a:tailEnd len="med" w="med" type="none"/>
          </a:ln>
        </p:spPr>
      </p:cxnSp>
      <p:sp>
        <p:nvSpPr>
          <p:cNvPr id="195" name="Google Shape;195;p20"/>
          <p:cNvSpPr txBox="1"/>
          <p:nvPr/>
        </p:nvSpPr>
        <p:spPr>
          <a:xfrm>
            <a:off x="7380534" y="2088263"/>
            <a:ext cx="1075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chemeClr val="dk1"/>
                </a:solidFill>
              </a:rPr>
              <a:t>Train test split</a:t>
            </a:r>
            <a:endParaRPr sz="800">
              <a:solidFill>
                <a:schemeClr val="dk1"/>
              </a:solidFill>
            </a:endParaRPr>
          </a:p>
          <a:p>
            <a:pPr indent="0" lvl="0" marL="0" rtl="0" algn="l">
              <a:spcBef>
                <a:spcPts val="0"/>
              </a:spcBef>
              <a:spcAft>
                <a:spcPts val="0"/>
              </a:spcAft>
              <a:buNone/>
            </a:pPr>
            <a:r>
              <a:rPr lang="en-GB" sz="800">
                <a:solidFill>
                  <a:schemeClr val="dk1"/>
                </a:solidFill>
              </a:rPr>
              <a:t>80:20</a:t>
            </a:r>
            <a:endParaRPr sz="800">
              <a:solidFill>
                <a:schemeClr val="dk1"/>
              </a:solidFill>
            </a:endParaRPr>
          </a:p>
          <a:p>
            <a:pPr indent="0" lvl="0" marL="0" rtl="0" algn="l">
              <a:spcBef>
                <a:spcPts val="0"/>
              </a:spcBef>
              <a:spcAft>
                <a:spcPts val="0"/>
              </a:spcAft>
              <a:buNone/>
            </a:pPr>
            <a:r>
              <a:rPr lang="en-GB" sz="800">
                <a:solidFill>
                  <a:schemeClr val="dk1"/>
                </a:solidFill>
              </a:rPr>
              <a:t>Test: 58,32</a:t>
            </a:r>
            <a:endParaRPr sz="800">
              <a:solidFill>
                <a:schemeClr val="dk1"/>
              </a:solidFill>
            </a:endParaRPr>
          </a:p>
          <a:p>
            <a:pPr indent="0" lvl="0" marL="0" rtl="0" algn="l">
              <a:spcBef>
                <a:spcPts val="0"/>
              </a:spcBef>
              <a:spcAft>
                <a:spcPts val="0"/>
              </a:spcAft>
              <a:buNone/>
            </a:pPr>
            <a:r>
              <a:rPr lang="en-GB" sz="800">
                <a:solidFill>
                  <a:schemeClr val="dk1"/>
                </a:solidFill>
              </a:rPr>
              <a:t>Train: 230,32</a:t>
            </a:r>
            <a:endParaRPr sz="800">
              <a:solidFill>
                <a:schemeClr val="dk1"/>
              </a:solidFill>
            </a:endParaRPr>
          </a:p>
        </p:txBody>
      </p:sp>
      <p:cxnSp>
        <p:nvCxnSpPr>
          <p:cNvPr id="196" name="Google Shape;196;p20"/>
          <p:cNvCxnSpPr>
            <a:stCxn id="178" idx="3"/>
            <a:endCxn id="181" idx="1"/>
          </p:cNvCxnSpPr>
          <p:nvPr/>
        </p:nvCxnSpPr>
        <p:spPr>
          <a:xfrm>
            <a:off x="2877378" y="1687770"/>
            <a:ext cx="513000" cy="14400"/>
          </a:xfrm>
          <a:prstGeom prst="straightConnector1">
            <a:avLst/>
          </a:prstGeom>
          <a:noFill/>
          <a:ln cap="flat" cmpd="sng" w="9525">
            <a:solidFill>
              <a:srgbClr val="595959"/>
            </a:solidFill>
            <a:prstDash val="solid"/>
            <a:round/>
            <a:headEnd len="med" w="med" type="none"/>
            <a:tailEnd len="med" w="med" type="triangle"/>
          </a:ln>
        </p:spPr>
      </p:cxnSp>
      <p:cxnSp>
        <p:nvCxnSpPr>
          <p:cNvPr id="197" name="Google Shape;197;p20"/>
          <p:cNvCxnSpPr>
            <a:endCxn id="176" idx="1"/>
          </p:cNvCxnSpPr>
          <p:nvPr/>
        </p:nvCxnSpPr>
        <p:spPr>
          <a:xfrm>
            <a:off x="4310350" y="1756544"/>
            <a:ext cx="644700" cy="4200"/>
          </a:xfrm>
          <a:prstGeom prst="straightConnector1">
            <a:avLst/>
          </a:prstGeom>
          <a:noFill/>
          <a:ln cap="flat" cmpd="sng" w="9525">
            <a:solidFill>
              <a:srgbClr val="595959"/>
            </a:solidFill>
            <a:prstDash val="solid"/>
            <a:round/>
            <a:headEnd len="med" w="med" type="none"/>
            <a:tailEnd len="med" w="med" type="triangle"/>
          </a:ln>
        </p:spPr>
      </p:cxnSp>
      <p:cxnSp>
        <p:nvCxnSpPr>
          <p:cNvPr id="198" name="Google Shape;198;p20"/>
          <p:cNvCxnSpPr/>
          <p:nvPr/>
        </p:nvCxnSpPr>
        <p:spPr>
          <a:xfrm>
            <a:off x="7213633" y="1742504"/>
            <a:ext cx="446400" cy="3000"/>
          </a:xfrm>
          <a:prstGeom prst="straightConnector1">
            <a:avLst/>
          </a:prstGeom>
          <a:noFill/>
          <a:ln cap="flat" cmpd="sng" w="9525">
            <a:solidFill>
              <a:srgbClr val="595959"/>
            </a:solidFill>
            <a:prstDash val="solid"/>
            <a:round/>
            <a:headEnd len="med" w="med" type="none"/>
            <a:tailEnd len="med" w="med" type="triangle"/>
          </a:ln>
        </p:spPr>
      </p:cxnSp>
      <p:sp>
        <p:nvSpPr>
          <p:cNvPr id="199" name="Google Shape;199;p20"/>
          <p:cNvSpPr/>
          <p:nvPr/>
        </p:nvSpPr>
        <p:spPr>
          <a:xfrm>
            <a:off x="7082943" y="2787961"/>
            <a:ext cx="1670400" cy="12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0" name="Google Shape;200;p20"/>
          <p:cNvPicPr preferRelativeResize="0"/>
          <p:nvPr/>
        </p:nvPicPr>
        <p:blipFill>
          <a:blip r:embed="rId8">
            <a:alphaModFix/>
          </a:blip>
          <a:stretch>
            <a:fillRect/>
          </a:stretch>
        </p:blipFill>
        <p:spPr>
          <a:xfrm>
            <a:off x="7167755" y="2842334"/>
            <a:ext cx="1500776" cy="1121607"/>
          </a:xfrm>
          <a:prstGeom prst="rect">
            <a:avLst/>
          </a:prstGeom>
          <a:noFill/>
          <a:ln>
            <a:noFill/>
          </a:ln>
        </p:spPr>
      </p:pic>
      <p:cxnSp>
        <p:nvCxnSpPr>
          <p:cNvPr id="201" name="Google Shape;201;p20"/>
          <p:cNvCxnSpPr>
            <a:stCxn id="190" idx="2"/>
          </p:cNvCxnSpPr>
          <p:nvPr/>
        </p:nvCxnSpPr>
        <p:spPr>
          <a:xfrm flipH="1">
            <a:off x="8132242" y="2065668"/>
            <a:ext cx="9000" cy="707400"/>
          </a:xfrm>
          <a:prstGeom prst="straightConnector1">
            <a:avLst/>
          </a:prstGeom>
          <a:noFill/>
          <a:ln cap="flat" cmpd="sng" w="9525">
            <a:solidFill>
              <a:srgbClr val="595959"/>
            </a:solidFill>
            <a:prstDash val="solid"/>
            <a:round/>
            <a:headEnd len="med" w="med" type="none"/>
            <a:tailEnd len="med" w="med" type="triangle"/>
          </a:ln>
        </p:spPr>
      </p:cxnSp>
      <p:sp>
        <p:nvSpPr>
          <p:cNvPr id="202" name="Google Shape;202;p20"/>
          <p:cNvSpPr/>
          <p:nvPr/>
        </p:nvSpPr>
        <p:spPr>
          <a:xfrm>
            <a:off x="5604267" y="2833747"/>
            <a:ext cx="1075200" cy="5199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0"/>
          <p:cNvSpPr txBox="1"/>
          <p:nvPr/>
        </p:nvSpPr>
        <p:spPr>
          <a:xfrm>
            <a:off x="5645066" y="2871054"/>
            <a:ext cx="993300" cy="44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t>Raspberry Pi </a:t>
            </a:r>
            <a:endParaRPr sz="1000"/>
          </a:p>
          <a:p>
            <a:pPr indent="0" lvl="0" marL="0" rtl="0" algn="l">
              <a:spcBef>
                <a:spcPts val="0"/>
              </a:spcBef>
              <a:spcAft>
                <a:spcPts val="0"/>
              </a:spcAft>
              <a:buNone/>
            </a:pPr>
            <a:r>
              <a:rPr lang="en-GB" sz="1000"/>
              <a:t>    camera</a:t>
            </a:r>
            <a:endParaRPr sz="1000"/>
          </a:p>
        </p:txBody>
      </p:sp>
      <p:sp>
        <p:nvSpPr>
          <p:cNvPr id="204" name="Google Shape;204;p20"/>
          <p:cNvSpPr/>
          <p:nvPr/>
        </p:nvSpPr>
        <p:spPr>
          <a:xfrm>
            <a:off x="4093210" y="2854882"/>
            <a:ext cx="1152600" cy="876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0"/>
          <p:cNvSpPr txBox="1"/>
          <p:nvPr/>
        </p:nvSpPr>
        <p:spPr>
          <a:xfrm>
            <a:off x="4095322" y="3148418"/>
            <a:ext cx="1027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t>    Raspberry Pi</a:t>
            </a:r>
            <a:endParaRPr sz="900"/>
          </a:p>
        </p:txBody>
      </p:sp>
      <p:sp>
        <p:nvSpPr>
          <p:cNvPr id="206" name="Google Shape;206;p20"/>
          <p:cNvSpPr/>
          <p:nvPr/>
        </p:nvSpPr>
        <p:spPr>
          <a:xfrm>
            <a:off x="2460739" y="2854882"/>
            <a:ext cx="1152600" cy="876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0"/>
          <p:cNvSpPr txBox="1"/>
          <p:nvPr/>
        </p:nvSpPr>
        <p:spPr>
          <a:xfrm>
            <a:off x="2571653" y="3148418"/>
            <a:ext cx="881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t>Robotic Arm</a:t>
            </a:r>
            <a:endParaRPr sz="1000"/>
          </a:p>
        </p:txBody>
      </p:sp>
      <p:cxnSp>
        <p:nvCxnSpPr>
          <p:cNvPr id="208" name="Google Shape;208;p20"/>
          <p:cNvCxnSpPr>
            <a:stCxn id="205" idx="1"/>
            <a:endCxn id="206" idx="3"/>
          </p:cNvCxnSpPr>
          <p:nvPr/>
        </p:nvCxnSpPr>
        <p:spPr>
          <a:xfrm rot="10800000">
            <a:off x="3613222" y="3293168"/>
            <a:ext cx="482100" cy="16800"/>
          </a:xfrm>
          <a:prstGeom prst="straightConnector1">
            <a:avLst/>
          </a:prstGeom>
          <a:noFill/>
          <a:ln cap="flat" cmpd="sng" w="9525">
            <a:solidFill>
              <a:srgbClr val="595959"/>
            </a:solidFill>
            <a:prstDash val="solid"/>
            <a:round/>
            <a:headEnd len="med" w="med" type="none"/>
            <a:tailEnd len="med" w="med" type="triangle"/>
          </a:ln>
        </p:spPr>
      </p:cxnSp>
      <p:cxnSp>
        <p:nvCxnSpPr>
          <p:cNvPr id="209" name="Google Shape;209;p20"/>
          <p:cNvCxnSpPr>
            <a:stCxn id="203" idx="1"/>
          </p:cNvCxnSpPr>
          <p:nvPr/>
        </p:nvCxnSpPr>
        <p:spPr>
          <a:xfrm rot="10800000">
            <a:off x="5229266" y="3086754"/>
            <a:ext cx="415800" cy="6900"/>
          </a:xfrm>
          <a:prstGeom prst="straightConnector1">
            <a:avLst/>
          </a:prstGeom>
          <a:noFill/>
          <a:ln cap="flat" cmpd="sng" w="9525">
            <a:solidFill>
              <a:srgbClr val="595959"/>
            </a:solidFill>
            <a:prstDash val="solid"/>
            <a:round/>
            <a:headEnd len="med" w="med" type="none"/>
            <a:tailEnd len="med" w="med" type="triangle"/>
          </a:ln>
        </p:spPr>
      </p:cxnSp>
      <p:cxnSp>
        <p:nvCxnSpPr>
          <p:cNvPr id="210" name="Google Shape;210;p20"/>
          <p:cNvCxnSpPr/>
          <p:nvPr/>
        </p:nvCxnSpPr>
        <p:spPr>
          <a:xfrm rot="10800000">
            <a:off x="5248371" y="3602336"/>
            <a:ext cx="1838700" cy="0"/>
          </a:xfrm>
          <a:prstGeom prst="straightConnector1">
            <a:avLst/>
          </a:prstGeom>
          <a:noFill/>
          <a:ln cap="flat" cmpd="sng" w="9525">
            <a:solidFill>
              <a:srgbClr val="595959"/>
            </a:solidFill>
            <a:prstDash val="solid"/>
            <a:round/>
            <a:headEnd len="med" w="med" type="none"/>
            <a:tailEnd len="med" w="med" type="triangle"/>
          </a:ln>
        </p:spPr>
      </p:cxnSp>
      <p:cxnSp>
        <p:nvCxnSpPr>
          <p:cNvPr id="211" name="Google Shape;211;p20"/>
          <p:cNvCxnSpPr>
            <a:stCxn id="182" idx="3"/>
            <a:endCxn id="189" idx="1"/>
          </p:cNvCxnSpPr>
          <p:nvPr/>
        </p:nvCxnSpPr>
        <p:spPr>
          <a:xfrm>
            <a:off x="5879175" y="1729775"/>
            <a:ext cx="426900" cy="4800"/>
          </a:xfrm>
          <a:prstGeom prst="straightConnector1">
            <a:avLst/>
          </a:prstGeom>
          <a:noFill/>
          <a:ln cap="flat" cmpd="sng" w="9525">
            <a:solidFill>
              <a:srgbClr val="595959"/>
            </a:solidFill>
            <a:prstDash val="solid"/>
            <a:round/>
            <a:headEnd len="med" w="med" type="none"/>
            <a:tailEnd len="med" w="med" type="triangle"/>
          </a:ln>
        </p:spPr>
      </p:cxnSp>
      <p:pic>
        <p:nvPicPr>
          <p:cNvPr id="212" name="Google Shape;212;p20" title="VID_20210505_140653.mp4">
            <a:hlinkClick r:id="rId9"/>
          </p:cNvPr>
          <p:cNvPicPr preferRelativeResize="0"/>
          <p:nvPr/>
        </p:nvPicPr>
        <p:blipFill>
          <a:blip r:embed="rId10">
            <a:alphaModFix/>
          </a:blip>
          <a:stretch>
            <a:fillRect/>
          </a:stretch>
        </p:blipFill>
        <p:spPr>
          <a:xfrm>
            <a:off x="571800" y="1280600"/>
            <a:ext cx="1251898" cy="2235824"/>
          </a:xfrm>
          <a:prstGeom prst="rect">
            <a:avLst/>
          </a:prstGeom>
          <a:noFill/>
          <a:ln>
            <a:noFill/>
          </a:ln>
        </p:spPr>
      </p:pic>
      <p:sp>
        <p:nvSpPr>
          <p:cNvPr id="213" name="Google Shape;213;p20"/>
          <p:cNvSpPr txBox="1"/>
          <p:nvPr/>
        </p:nvSpPr>
        <p:spPr>
          <a:xfrm>
            <a:off x="556488" y="3622025"/>
            <a:ext cx="11871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700">
                <a:solidFill>
                  <a:schemeClr val="lt1"/>
                </a:solidFill>
                <a:latin typeface="Calibri"/>
                <a:ea typeface="Calibri"/>
                <a:cs typeface="Calibri"/>
                <a:sym typeface="Calibri"/>
              </a:rPr>
              <a:t>Harshita</a:t>
            </a:r>
            <a:endParaRPr sz="1700">
              <a:solidFill>
                <a:schemeClr val="lt1"/>
              </a:solidFill>
              <a:latin typeface="Calibri"/>
              <a:ea typeface="Calibri"/>
              <a:cs typeface="Calibri"/>
              <a:sym typeface="Calibri"/>
            </a:endParaRPr>
          </a:p>
        </p:txBody>
      </p:sp>
      <p:sp>
        <p:nvSpPr>
          <p:cNvPr id="214" name="Google Shape;214;p20"/>
          <p:cNvSpPr txBox="1"/>
          <p:nvPr/>
        </p:nvSpPr>
        <p:spPr>
          <a:xfrm>
            <a:off x="2522024" y="4625400"/>
            <a:ext cx="1896900" cy="289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1"/>
          <p:cNvSpPr txBox="1"/>
          <p:nvPr/>
        </p:nvSpPr>
        <p:spPr>
          <a:xfrm>
            <a:off x="1378125" y="480475"/>
            <a:ext cx="80808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2800" u="sng">
                <a:solidFill>
                  <a:schemeClr val="dk1"/>
                </a:solidFill>
              </a:rPr>
              <a:t>ANN MODEL</a:t>
            </a:r>
            <a:endParaRPr sz="2800" u="sng">
              <a:solidFill>
                <a:schemeClr val="dk1"/>
              </a:solidFill>
            </a:endParaRPr>
          </a:p>
          <a:p>
            <a:pPr indent="0" lvl="0" marL="0" rtl="0" algn="ctr">
              <a:spcBef>
                <a:spcPts val="0"/>
              </a:spcBef>
              <a:spcAft>
                <a:spcPts val="0"/>
              </a:spcAft>
              <a:buNone/>
            </a:pPr>
            <a:r>
              <a:t/>
            </a:r>
            <a:endParaRPr b="1" sz="2800">
              <a:solidFill>
                <a:schemeClr val="dk1"/>
              </a:solidFill>
            </a:endParaRPr>
          </a:p>
        </p:txBody>
      </p:sp>
      <p:pic>
        <p:nvPicPr>
          <p:cNvPr descr="C:\Users\rajsekar\Pictures\ECE LOGO.jpg" id="220" name="Google Shape;220;p21"/>
          <p:cNvPicPr preferRelativeResize="0"/>
          <p:nvPr/>
        </p:nvPicPr>
        <p:blipFill rotWithShape="1">
          <a:blip r:embed="rId3">
            <a:alphaModFix/>
          </a:blip>
          <a:srcRect b="0" l="0" r="0" t="0"/>
          <a:stretch/>
        </p:blipFill>
        <p:spPr>
          <a:xfrm>
            <a:off x="8152225" y="228850"/>
            <a:ext cx="639750" cy="639750"/>
          </a:xfrm>
          <a:prstGeom prst="rect">
            <a:avLst/>
          </a:prstGeom>
          <a:noFill/>
          <a:ln>
            <a:noFill/>
          </a:ln>
        </p:spPr>
      </p:pic>
      <p:sp>
        <p:nvSpPr>
          <p:cNvPr id="221" name="Google Shape;221;p21"/>
          <p:cNvSpPr txBox="1"/>
          <p:nvPr/>
        </p:nvSpPr>
        <p:spPr>
          <a:xfrm>
            <a:off x="6658375" y="44928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222" name="Google Shape;222;p21"/>
          <p:cNvSpPr txBox="1"/>
          <p:nvPr/>
        </p:nvSpPr>
        <p:spPr>
          <a:xfrm>
            <a:off x="4222175" y="4625400"/>
            <a:ext cx="2672400" cy="289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Robotic Arm BCI</a:t>
            </a:r>
            <a:endParaRPr sz="1200">
              <a:solidFill>
                <a:srgbClr val="888888"/>
              </a:solidFill>
              <a:latin typeface="Calibri"/>
              <a:ea typeface="Calibri"/>
              <a:cs typeface="Calibri"/>
              <a:sym typeface="Calibri"/>
            </a:endParaRPr>
          </a:p>
        </p:txBody>
      </p:sp>
      <p:sp>
        <p:nvSpPr>
          <p:cNvPr id="223" name="Google Shape;223;p21"/>
          <p:cNvSpPr/>
          <p:nvPr/>
        </p:nvSpPr>
        <p:spPr>
          <a:xfrm>
            <a:off x="0" y="0"/>
            <a:ext cx="2395500" cy="5143500"/>
          </a:xfrm>
          <a:prstGeom prst="rect">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4" name="Google Shape;224;p21"/>
          <p:cNvPicPr preferRelativeResize="0"/>
          <p:nvPr/>
        </p:nvPicPr>
        <p:blipFill>
          <a:blip r:embed="rId4">
            <a:alphaModFix/>
          </a:blip>
          <a:stretch>
            <a:fillRect/>
          </a:stretch>
        </p:blipFill>
        <p:spPr>
          <a:xfrm>
            <a:off x="761475" y="228850"/>
            <a:ext cx="777125" cy="726525"/>
          </a:xfrm>
          <a:prstGeom prst="rect">
            <a:avLst/>
          </a:prstGeom>
          <a:noFill/>
          <a:ln>
            <a:noFill/>
          </a:ln>
        </p:spPr>
      </p:pic>
      <p:sp>
        <p:nvSpPr>
          <p:cNvPr id="225" name="Google Shape;225;p21"/>
          <p:cNvSpPr/>
          <p:nvPr/>
        </p:nvSpPr>
        <p:spPr>
          <a:xfrm>
            <a:off x="604200" y="1440900"/>
            <a:ext cx="1187100" cy="169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1"/>
          <p:cNvSpPr/>
          <p:nvPr/>
        </p:nvSpPr>
        <p:spPr>
          <a:xfrm>
            <a:off x="2871801" y="1387754"/>
            <a:ext cx="268200" cy="2163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1"/>
          <p:cNvSpPr/>
          <p:nvPr/>
        </p:nvSpPr>
        <p:spPr>
          <a:xfrm>
            <a:off x="2871801" y="1697548"/>
            <a:ext cx="268200" cy="2163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1"/>
          <p:cNvSpPr/>
          <p:nvPr/>
        </p:nvSpPr>
        <p:spPr>
          <a:xfrm>
            <a:off x="2871801" y="2007343"/>
            <a:ext cx="268200" cy="2163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1"/>
          <p:cNvSpPr/>
          <p:nvPr/>
        </p:nvSpPr>
        <p:spPr>
          <a:xfrm>
            <a:off x="2871801" y="2590082"/>
            <a:ext cx="268200" cy="2163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1"/>
          <p:cNvSpPr/>
          <p:nvPr/>
        </p:nvSpPr>
        <p:spPr>
          <a:xfrm>
            <a:off x="2871801" y="2919951"/>
            <a:ext cx="268200" cy="2163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1" name="Google Shape;231;p21"/>
          <p:cNvCxnSpPr/>
          <p:nvPr/>
        </p:nvCxnSpPr>
        <p:spPr>
          <a:xfrm>
            <a:off x="3005995" y="2297000"/>
            <a:ext cx="0" cy="219300"/>
          </a:xfrm>
          <a:prstGeom prst="straightConnector1">
            <a:avLst/>
          </a:prstGeom>
          <a:noFill/>
          <a:ln cap="flat" cmpd="sng" w="9525">
            <a:solidFill>
              <a:srgbClr val="000000"/>
            </a:solidFill>
            <a:prstDash val="dot"/>
            <a:round/>
            <a:headEnd len="med" w="med" type="none"/>
            <a:tailEnd len="med" w="med" type="none"/>
          </a:ln>
        </p:spPr>
      </p:cxnSp>
      <p:sp>
        <p:nvSpPr>
          <p:cNvPr id="232" name="Google Shape;232;p21"/>
          <p:cNvSpPr/>
          <p:nvPr/>
        </p:nvSpPr>
        <p:spPr>
          <a:xfrm>
            <a:off x="3831640" y="1387744"/>
            <a:ext cx="268200" cy="2163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1"/>
          <p:cNvSpPr/>
          <p:nvPr/>
        </p:nvSpPr>
        <p:spPr>
          <a:xfrm>
            <a:off x="3831640" y="1697538"/>
            <a:ext cx="268200" cy="2163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1"/>
          <p:cNvSpPr/>
          <p:nvPr/>
        </p:nvSpPr>
        <p:spPr>
          <a:xfrm>
            <a:off x="3831640" y="2007332"/>
            <a:ext cx="268200" cy="2163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1"/>
          <p:cNvSpPr/>
          <p:nvPr/>
        </p:nvSpPr>
        <p:spPr>
          <a:xfrm>
            <a:off x="3831640" y="2590072"/>
            <a:ext cx="268200" cy="2163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1"/>
          <p:cNvSpPr/>
          <p:nvPr/>
        </p:nvSpPr>
        <p:spPr>
          <a:xfrm>
            <a:off x="3831640" y="2919941"/>
            <a:ext cx="268200" cy="2163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7" name="Google Shape;237;p21"/>
          <p:cNvCxnSpPr/>
          <p:nvPr/>
        </p:nvCxnSpPr>
        <p:spPr>
          <a:xfrm>
            <a:off x="3965834" y="2296990"/>
            <a:ext cx="0" cy="219300"/>
          </a:xfrm>
          <a:prstGeom prst="straightConnector1">
            <a:avLst/>
          </a:prstGeom>
          <a:noFill/>
          <a:ln cap="flat" cmpd="sng" w="9525">
            <a:solidFill>
              <a:srgbClr val="000000"/>
            </a:solidFill>
            <a:prstDash val="dot"/>
            <a:round/>
            <a:headEnd len="med" w="med" type="none"/>
            <a:tailEnd len="med" w="med" type="none"/>
          </a:ln>
        </p:spPr>
      </p:cxnSp>
      <p:sp>
        <p:nvSpPr>
          <p:cNvPr id="238" name="Google Shape;238;p21"/>
          <p:cNvSpPr/>
          <p:nvPr/>
        </p:nvSpPr>
        <p:spPr>
          <a:xfrm>
            <a:off x="4820206" y="1386725"/>
            <a:ext cx="268200" cy="2163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1"/>
          <p:cNvSpPr/>
          <p:nvPr/>
        </p:nvSpPr>
        <p:spPr>
          <a:xfrm>
            <a:off x="4820206" y="1696519"/>
            <a:ext cx="268200" cy="2163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1"/>
          <p:cNvSpPr/>
          <p:nvPr/>
        </p:nvSpPr>
        <p:spPr>
          <a:xfrm>
            <a:off x="4820206" y="2006313"/>
            <a:ext cx="268200" cy="2163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1"/>
          <p:cNvSpPr/>
          <p:nvPr/>
        </p:nvSpPr>
        <p:spPr>
          <a:xfrm>
            <a:off x="4820206" y="2589053"/>
            <a:ext cx="268200" cy="2163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1"/>
          <p:cNvSpPr/>
          <p:nvPr/>
        </p:nvSpPr>
        <p:spPr>
          <a:xfrm>
            <a:off x="4820206" y="2918922"/>
            <a:ext cx="268200" cy="2163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3" name="Google Shape;243;p21"/>
          <p:cNvCxnSpPr/>
          <p:nvPr/>
        </p:nvCxnSpPr>
        <p:spPr>
          <a:xfrm>
            <a:off x="4954400" y="2295971"/>
            <a:ext cx="0" cy="219300"/>
          </a:xfrm>
          <a:prstGeom prst="straightConnector1">
            <a:avLst/>
          </a:prstGeom>
          <a:noFill/>
          <a:ln cap="flat" cmpd="sng" w="9525">
            <a:solidFill>
              <a:srgbClr val="000000"/>
            </a:solidFill>
            <a:prstDash val="dot"/>
            <a:round/>
            <a:headEnd len="med" w="med" type="none"/>
            <a:tailEnd len="med" w="med" type="none"/>
          </a:ln>
        </p:spPr>
      </p:cxnSp>
      <p:sp>
        <p:nvSpPr>
          <p:cNvPr id="244" name="Google Shape;244;p21"/>
          <p:cNvSpPr/>
          <p:nvPr/>
        </p:nvSpPr>
        <p:spPr>
          <a:xfrm>
            <a:off x="5488765" y="1579837"/>
            <a:ext cx="268200" cy="2163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1"/>
          <p:cNvSpPr/>
          <p:nvPr/>
        </p:nvSpPr>
        <p:spPr>
          <a:xfrm>
            <a:off x="5488765" y="1889590"/>
            <a:ext cx="268200" cy="2163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1"/>
          <p:cNvSpPr/>
          <p:nvPr/>
        </p:nvSpPr>
        <p:spPr>
          <a:xfrm>
            <a:off x="5488765" y="2249889"/>
            <a:ext cx="268200" cy="2163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1"/>
          <p:cNvSpPr/>
          <p:nvPr/>
        </p:nvSpPr>
        <p:spPr>
          <a:xfrm>
            <a:off x="5488765" y="2610188"/>
            <a:ext cx="268200" cy="2163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8" name="Google Shape;248;p21"/>
          <p:cNvCxnSpPr>
            <a:stCxn id="226" idx="6"/>
            <a:endCxn id="233" idx="2"/>
          </p:cNvCxnSpPr>
          <p:nvPr/>
        </p:nvCxnSpPr>
        <p:spPr>
          <a:xfrm>
            <a:off x="3140001" y="1495904"/>
            <a:ext cx="691500" cy="309900"/>
          </a:xfrm>
          <a:prstGeom prst="straightConnector1">
            <a:avLst/>
          </a:prstGeom>
          <a:noFill/>
          <a:ln cap="flat" cmpd="sng" w="9525">
            <a:solidFill>
              <a:schemeClr val="dk2"/>
            </a:solidFill>
            <a:prstDash val="solid"/>
            <a:round/>
            <a:headEnd len="med" w="med" type="none"/>
            <a:tailEnd len="med" w="med" type="triangle"/>
          </a:ln>
        </p:spPr>
      </p:cxnSp>
      <p:cxnSp>
        <p:nvCxnSpPr>
          <p:cNvPr id="249" name="Google Shape;249;p21"/>
          <p:cNvCxnSpPr>
            <a:stCxn id="226" idx="6"/>
            <a:endCxn id="234" idx="3"/>
          </p:cNvCxnSpPr>
          <p:nvPr/>
        </p:nvCxnSpPr>
        <p:spPr>
          <a:xfrm>
            <a:off x="3140001" y="1495904"/>
            <a:ext cx="730800" cy="696000"/>
          </a:xfrm>
          <a:prstGeom prst="straightConnector1">
            <a:avLst/>
          </a:prstGeom>
          <a:noFill/>
          <a:ln cap="flat" cmpd="sng" w="9525">
            <a:solidFill>
              <a:schemeClr val="dk2"/>
            </a:solidFill>
            <a:prstDash val="solid"/>
            <a:round/>
            <a:headEnd len="med" w="med" type="none"/>
            <a:tailEnd len="med" w="med" type="triangle"/>
          </a:ln>
        </p:spPr>
      </p:cxnSp>
      <p:cxnSp>
        <p:nvCxnSpPr>
          <p:cNvPr id="250" name="Google Shape;250;p21"/>
          <p:cNvCxnSpPr>
            <a:stCxn id="226" idx="6"/>
            <a:endCxn id="235" idx="1"/>
          </p:cNvCxnSpPr>
          <p:nvPr/>
        </p:nvCxnSpPr>
        <p:spPr>
          <a:xfrm>
            <a:off x="3140001" y="1495904"/>
            <a:ext cx="730800" cy="1125900"/>
          </a:xfrm>
          <a:prstGeom prst="straightConnector1">
            <a:avLst/>
          </a:prstGeom>
          <a:noFill/>
          <a:ln cap="flat" cmpd="sng" w="9525">
            <a:solidFill>
              <a:schemeClr val="dk2"/>
            </a:solidFill>
            <a:prstDash val="solid"/>
            <a:round/>
            <a:headEnd len="med" w="med" type="none"/>
            <a:tailEnd len="med" w="med" type="triangle"/>
          </a:ln>
        </p:spPr>
      </p:cxnSp>
      <p:cxnSp>
        <p:nvCxnSpPr>
          <p:cNvPr id="251" name="Google Shape;251;p21"/>
          <p:cNvCxnSpPr>
            <a:stCxn id="226" idx="6"/>
            <a:endCxn id="236" idx="1"/>
          </p:cNvCxnSpPr>
          <p:nvPr/>
        </p:nvCxnSpPr>
        <p:spPr>
          <a:xfrm>
            <a:off x="3140001" y="1495904"/>
            <a:ext cx="730800" cy="1455600"/>
          </a:xfrm>
          <a:prstGeom prst="straightConnector1">
            <a:avLst/>
          </a:prstGeom>
          <a:noFill/>
          <a:ln cap="flat" cmpd="sng" w="9525">
            <a:solidFill>
              <a:schemeClr val="dk2"/>
            </a:solidFill>
            <a:prstDash val="solid"/>
            <a:round/>
            <a:headEnd len="med" w="med" type="none"/>
            <a:tailEnd len="med" w="med" type="triangle"/>
          </a:ln>
        </p:spPr>
      </p:cxnSp>
      <p:cxnSp>
        <p:nvCxnSpPr>
          <p:cNvPr id="252" name="Google Shape;252;p21"/>
          <p:cNvCxnSpPr>
            <a:stCxn id="227" idx="6"/>
            <a:endCxn id="232" idx="2"/>
          </p:cNvCxnSpPr>
          <p:nvPr/>
        </p:nvCxnSpPr>
        <p:spPr>
          <a:xfrm flipH="1" rot="10800000">
            <a:off x="3140001" y="1495798"/>
            <a:ext cx="691500" cy="309900"/>
          </a:xfrm>
          <a:prstGeom prst="straightConnector1">
            <a:avLst/>
          </a:prstGeom>
          <a:noFill/>
          <a:ln cap="flat" cmpd="sng" w="9525">
            <a:solidFill>
              <a:schemeClr val="dk2"/>
            </a:solidFill>
            <a:prstDash val="solid"/>
            <a:round/>
            <a:headEnd len="med" w="med" type="none"/>
            <a:tailEnd len="med" w="med" type="triangle"/>
          </a:ln>
        </p:spPr>
      </p:cxnSp>
      <p:cxnSp>
        <p:nvCxnSpPr>
          <p:cNvPr id="253" name="Google Shape;253;p21"/>
          <p:cNvCxnSpPr>
            <a:stCxn id="227" idx="6"/>
            <a:endCxn id="233" idx="2"/>
          </p:cNvCxnSpPr>
          <p:nvPr/>
        </p:nvCxnSpPr>
        <p:spPr>
          <a:xfrm>
            <a:off x="3140001" y="1805698"/>
            <a:ext cx="691500" cy="0"/>
          </a:xfrm>
          <a:prstGeom prst="straightConnector1">
            <a:avLst/>
          </a:prstGeom>
          <a:noFill/>
          <a:ln cap="flat" cmpd="sng" w="9525">
            <a:solidFill>
              <a:schemeClr val="dk2"/>
            </a:solidFill>
            <a:prstDash val="solid"/>
            <a:round/>
            <a:headEnd len="med" w="med" type="none"/>
            <a:tailEnd len="med" w="med" type="triangle"/>
          </a:ln>
        </p:spPr>
      </p:cxnSp>
      <p:cxnSp>
        <p:nvCxnSpPr>
          <p:cNvPr id="254" name="Google Shape;254;p21"/>
          <p:cNvCxnSpPr>
            <a:stCxn id="227" idx="6"/>
            <a:endCxn id="234" idx="2"/>
          </p:cNvCxnSpPr>
          <p:nvPr/>
        </p:nvCxnSpPr>
        <p:spPr>
          <a:xfrm>
            <a:off x="3140001" y="1805698"/>
            <a:ext cx="691500" cy="309900"/>
          </a:xfrm>
          <a:prstGeom prst="straightConnector1">
            <a:avLst/>
          </a:prstGeom>
          <a:noFill/>
          <a:ln cap="flat" cmpd="sng" w="9525">
            <a:solidFill>
              <a:schemeClr val="dk2"/>
            </a:solidFill>
            <a:prstDash val="solid"/>
            <a:round/>
            <a:headEnd len="med" w="med" type="none"/>
            <a:tailEnd len="med" w="med" type="triangle"/>
          </a:ln>
        </p:spPr>
      </p:cxnSp>
      <p:cxnSp>
        <p:nvCxnSpPr>
          <p:cNvPr id="255" name="Google Shape;255;p21"/>
          <p:cNvCxnSpPr>
            <a:stCxn id="227" idx="6"/>
            <a:endCxn id="235" idx="1"/>
          </p:cNvCxnSpPr>
          <p:nvPr/>
        </p:nvCxnSpPr>
        <p:spPr>
          <a:xfrm>
            <a:off x="3140001" y="1805698"/>
            <a:ext cx="730800" cy="816000"/>
          </a:xfrm>
          <a:prstGeom prst="straightConnector1">
            <a:avLst/>
          </a:prstGeom>
          <a:noFill/>
          <a:ln cap="flat" cmpd="sng" w="9525">
            <a:solidFill>
              <a:schemeClr val="dk2"/>
            </a:solidFill>
            <a:prstDash val="solid"/>
            <a:round/>
            <a:headEnd len="med" w="med" type="none"/>
            <a:tailEnd len="med" w="med" type="triangle"/>
          </a:ln>
        </p:spPr>
      </p:cxnSp>
      <p:cxnSp>
        <p:nvCxnSpPr>
          <p:cNvPr id="256" name="Google Shape;256;p21"/>
          <p:cNvCxnSpPr>
            <a:stCxn id="227" idx="6"/>
            <a:endCxn id="236" idx="1"/>
          </p:cNvCxnSpPr>
          <p:nvPr/>
        </p:nvCxnSpPr>
        <p:spPr>
          <a:xfrm>
            <a:off x="3140001" y="1805698"/>
            <a:ext cx="730800" cy="1146000"/>
          </a:xfrm>
          <a:prstGeom prst="straightConnector1">
            <a:avLst/>
          </a:prstGeom>
          <a:noFill/>
          <a:ln cap="flat" cmpd="sng" w="9525">
            <a:solidFill>
              <a:schemeClr val="dk2"/>
            </a:solidFill>
            <a:prstDash val="solid"/>
            <a:round/>
            <a:headEnd len="med" w="med" type="none"/>
            <a:tailEnd len="med" w="med" type="triangle"/>
          </a:ln>
        </p:spPr>
      </p:cxnSp>
      <p:cxnSp>
        <p:nvCxnSpPr>
          <p:cNvPr id="257" name="Google Shape;257;p21"/>
          <p:cNvCxnSpPr>
            <a:stCxn id="228" idx="7"/>
            <a:endCxn id="232" idx="2"/>
          </p:cNvCxnSpPr>
          <p:nvPr/>
        </p:nvCxnSpPr>
        <p:spPr>
          <a:xfrm flipH="1" rot="10800000">
            <a:off x="3100724" y="1496019"/>
            <a:ext cx="730800" cy="543000"/>
          </a:xfrm>
          <a:prstGeom prst="straightConnector1">
            <a:avLst/>
          </a:prstGeom>
          <a:noFill/>
          <a:ln cap="flat" cmpd="sng" w="9525">
            <a:solidFill>
              <a:schemeClr val="dk2"/>
            </a:solidFill>
            <a:prstDash val="solid"/>
            <a:round/>
            <a:headEnd len="med" w="med" type="none"/>
            <a:tailEnd len="med" w="med" type="triangle"/>
          </a:ln>
        </p:spPr>
      </p:cxnSp>
      <p:cxnSp>
        <p:nvCxnSpPr>
          <p:cNvPr id="258" name="Google Shape;258;p21"/>
          <p:cNvCxnSpPr>
            <a:stCxn id="228" idx="7"/>
            <a:endCxn id="233" idx="2"/>
          </p:cNvCxnSpPr>
          <p:nvPr/>
        </p:nvCxnSpPr>
        <p:spPr>
          <a:xfrm flipH="1" rot="10800000">
            <a:off x="3100724" y="1805619"/>
            <a:ext cx="730800" cy="233400"/>
          </a:xfrm>
          <a:prstGeom prst="straightConnector1">
            <a:avLst/>
          </a:prstGeom>
          <a:noFill/>
          <a:ln cap="flat" cmpd="sng" w="9525">
            <a:solidFill>
              <a:schemeClr val="dk2"/>
            </a:solidFill>
            <a:prstDash val="solid"/>
            <a:round/>
            <a:headEnd len="med" w="med" type="none"/>
            <a:tailEnd len="med" w="med" type="triangle"/>
          </a:ln>
        </p:spPr>
      </p:cxnSp>
      <p:cxnSp>
        <p:nvCxnSpPr>
          <p:cNvPr id="259" name="Google Shape;259;p21"/>
          <p:cNvCxnSpPr>
            <a:stCxn id="228" idx="7"/>
            <a:endCxn id="234" idx="2"/>
          </p:cNvCxnSpPr>
          <p:nvPr/>
        </p:nvCxnSpPr>
        <p:spPr>
          <a:xfrm>
            <a:off x="3100724" y="2039019"/>
            <a:ext cx="730800" cy="76500"/>
          </a:xfrm>
          <a:prstGeom prst="straightConnector1">
            <a:avLst/>
          </a:prstGeom>
          <a:noFill/>
          <a:ln cap="flat" cmpd="sng" w="9525">
            <a:solidFill>
              <a:schemeClr val="dk2"/>
            </a:solidFill>
            <a:prstDash val="solid"/>
            <a:round/>
            <a:headEnd len="med" w="med" type="none"/>
            <a:tailEnd len="med" w="med" type="triangle"/>
          </a:ln>
        </p:spPr>
      </p:cxnSp>
      <p:cxnSp>
        <p:nvCxnSpPr>
          <p:cNvPr id="260" name="Google Shape;260;p21"/>
          <p:cNvCxnSpPr>
            <a:stCxn id="228" idx="7"/>
            <a:endCxn id="235" idx="1"/>
          </p:cNvCxnSpPr>
          <p:nvPr/>
        </p:nvCxnSpPr>
        <p:spPr>
          <a:xfrm>
            <a:off x="3100724" y="2039019"/>
            <a:ext cx="770100" cy="582600"/>
          </a:xfrm>
          <a:prstGeom prst="straightConnector1">
            <a:avLst/>
          </a:prstGeom>
          <a:noFill/>
          <a:ln cap="flat" cmpd="sng" w="9525">
            <a:solidFill>
              <a:schemeClr val="dk2"/>
            </a:solidFill>
            <a:prstDash val="solid"/>
            <a:round/>
            <a:headEnd len="med" w="med" type="none"/>
            <a:tailEnd len="med" w="med" type="triangle"/>
          </a:ln>
        </p:spPr>
      </p:cxnSp>
      <p:cxnSp>
        <p:nvCxnSpPr>
          <p:cNvPr id="261" name="Google Shape;261;p21"/>
          <p:cNvCxnSpPr>
            <a:stCxn id="228" idx="7"/>
            <a:endCxn id="236" idx="1"/>
          </p:cNvCxnSpPr>
          <p:nvPr/>
        </p:nvCxnSpPr>
        <p:spPr>
          <a:xfrm>
            <a:off x="3100724" y="2039019"/>
            <a:ext cx="770100" cy="912600"/>
          </a:xfrm>
          <a:prstGeom prst="straightConnector1">
            <a:avLst/>
          </a:prstGeom>
          <a:noFill/>
          <a:ln cap="flat" cmpd="sng" w="9525">
            <a:solidFill>
              <a:schemeClr val="dk2"/>
            </a:solidFill>
            <a:prstDash val="solid"/>
            <a:round/>
            <a:headEnd len="med" w="med" type="none"/>
            <a:tailEnd len="med" w="med" type="triangle"/>
          </a:ln>
        </p:spPr>
      </p:cxnSp>
      <p:cxnSp>
        <p:nvCxnSpPr>
          <p:cNvPr id="262" name="Google Shape;262;p21"/>
          <p:cNvCxnSpPr>
            <a:stCxn id="229" idx="7"/>
            <a:endCxn id="232" idx="2"/>
          </p:cNvCxnSpPr>
          <p:nvPr/>
        </p:nvCxnSpPr>
        <p:spPr>
          <a:xfrm flipH="1" rot="10800000">
            <a:off x="3100724" y="1495858"/>
            <a:ext cx="730800" cy="1125900"/>
          </a:xfrm>
          <a:prstGeom prst="straightConnector1">
            <a:avLst/>
          </a:prstGeom>
          <a:noFill/>
          <a:ln cap="flat" cmpd="sng" w="9525">
            <a:solidFill>
              <a:schemeClr val="dk2"/>
            </a:solidFill>
            <a:prstDash val="solid"/>
            <a:round/>
            <a:headEnd len="med" w="med" type="none"/>
            <a:tailEnd len="med" w="med" type="triangle"/>
          </a:ln>
        </p:spPr>
      </p:cxnSp>
      <p:cxnSp>
        <p:nvCxnSpPr>
          <p:cNvPr id="263" name="Google Shape;263;p21"/>
          <p:cNvCxnSpPr>
            <a:stCxn id="229" idx="7"/>
            <a:endCxn id="233" idx="2"/>
          </p:cNvCxnSpPr>
          <p:nvPr/>
        </p:nvCxnSpPr>
        <p:spPr>
          <a:xfrm flipH="1" rot="10800000">
            <a:off x="3100724" y="1805758"/>
            <a:ext cx="730800" cy="816000"/>
          </a:xfrm>
          <a:prstGeom prst="straightConnector1">
            <a:avLst/>
          </a:prstGeom>
          <a:noFill/>
          <a:ln cap="flat" cmpd="sng" w="9525">
            <a:solidFill>
              <a:schemeClr val="dk2"/>
            </a:solidFill>
            <a:prstDash val="solid"/>
            <a:round/>
            <a:headEnd len="med" w="med" type="none"/>
            <a:tailEnd len="med" w="med" type="triangle"/>
          </a:ln>
        </p:spPr>
      </p:cxnSp>
      <p:cxnSp>
        <p:nvCxnSpPr>
          <p:cNvPr id="264" name="Google Shape;264;p21"/>
          <p:cNvCxnSpPr>
            <a:stCxn id="229" idx="7"/>
            <a:endCxn id="234" idx="2"/>
          </p:cNvCxnSpPr>
          <p:nvPr/>
        </p:nvCxnSpPr>
        <p:spPr>
          <a:xfrm flipH="1" rot="10800000">
            <a:off x="3100724" y="2115358"/>
            <a:ext cx="730800" cy="506400"/>
          </a:xfrm>
          <a:prstGeom prst="straightConnector1">
            <a:avLst/>
          </a:prstGeom>
          <a:noFill/>
          <a:ln cap="flat" cmpd="sng" w="9525">
            <a:solidFill>
              <a:schemeClr val="dk2"/>
            </a:solidFill>
            <a:prstDash val="solid"/>
            <a:round/>
            <a:headEnd len="med" w="med" type="none"/>
            <a:tailEnd len="med" w="med" type="triangle"/>
          </a:ln>
        </p:spPr>
      </p:cxnSp>
      <p:cxnSp>
        <p:nvCxnSpPr>
          <p:cNvPr id="265" name="Google Shape;265;p21"/>
          <p:cNvCxnSpPr>
            <a:stCxn id="229" idx="7"/>
            <a:endCxn id="235" idx="1"/>
          </p:cNvCxnSpPr>
          <p:nvPr/>
        </p:nvCxnSpPr>
        <p:spPr>
          <a:xfrm>
            <a:off x="3100724" y="2621758"/>
            <a:ext cx="770100" cy="0"/>
          </a:xfrm>
          <a:prstGeom prst="straightConnector1">
            <a:avLst/>
          </a:prstGeom>
          <a:noFill/>
          <a:ln cap="flat" cmpd="sng" w="9525">
            <a:solidFill>
              <a:schemeClr val="dk2"/>
            </a:solidFill>
            <a:prstDash val="solid"/>
            <a:round/>
            <a:headEnd len="med" w="med" type="none"/>
            <a:tailEnd len="med" w="med" type="triangle"/>
          </a:ln>
        </p:spPr>
      </p:cxnSp>
      <p:cxnSp>
        <p:nvCxnSpPr>
          <p:cNvPr id="266" name="Google Shape;266;p21"/>
          <p:cNvCxnSpPr>
            <a:stCxn id="229" idx="7"/>
            <a:endCxn id="236" idx="1"/>
          </p:cNvCxnSpPr>
          <p:nvPr/>
        </p:nvCxnSpPr>
        <p:spPr>
          <a:xfrm>
            <a:off x="3100724" y="2621758"/>
            <a:ext cx="770100" cy="330000"/>
          </a:xfrm>
          <a:prstGeom prst="straightConnector1">
            <a:avLst/>
          </a:prstGeom>
          <a:noFill/>
          <a:ln cap="flat" cmpd="sng" w="9525">
            <a:solidFill>
              <a:schemeClr val="dk2"/>
            </a:solidFill>
            <a:prstDash val="solid"/>
            <a:round/>
            <a:headEnd len="med" w="med" type="none"/>
            <a:tailEnd len="med" w="med" type="triangle"/>
          </a:ln>
        </p:spPr>
      </p:cxnSp>
      <p:cxnSp>
        <p:nvCxnSpPr>
          <p:cNvPr id="267" name="Google Shape;267;p21"/>
          <p:cNvCxnSpPr>
            <a:stCxn id="230" idx="7"/>
            <a:endCxn id="232" idx="2"/>
          </p:cNvCxnSpPr>
          <p:nvPr/>
        </p:nvCxnSpPr>
        <p:spPr>
          <a:xfrm flipH="1" rot="10800000">
            <a:off x="3100724" y="1496028"/>
            <a:ext cx="730800" cy="1455600"/>
          </a:xfrm>
          <a:prstGeom prst="straightConnector1">
            <a:avLst/>
          </a:prstGeom>
          <a:noFill/>
          <a:ln cap="flat" cmpd="sng" w="9525">
            <a:solidFill>
              <a:schemeClr val="dk2"/>
            </a:solidFill>
            <a:prstDash val="solid"/>
            <a:round/>
            <a:headEnd len="med" w="med" type="none"/>
            <a:tailEnd len="med" w="med" type="triangle"/>
          </a:ln>
        </p:spPr>
      </p:cxnSp>
      <p:cxnSp>
        <p:nvCxnSpPr>
          <p:cNvPr id="268" name="Google Shape;268;p21"/>
          <p:cNvCxnSpPr>
            <a:stCxn id="230" idx="7"/>
            <a:endCxn id="233" idx="2"/>
          </p:cNvCxnSpPr>
          <p:nvPr/>
        </p:nvCxnSpPr>
        <p:spPr>
          <a:xfrm flipH="1" rot="10800000">
            <a:off x="3100724" y="1805628"/>
            <a:ext cx="730800" cy="1146000"/>
          </a:xfrm>
          <a:prstGeom prst="straightConnector1">
            <a:avLst/>
          </a:prstGeom>
          <a:noFill/>
          <a:ln cap="flat" cmpd="sng" w="9525">
            <a:solidFill>
              <a:schemeClr val="dk2"/>
            </a:solidFill>
            <a:prstDash val="solid"/>
            <a:round/>
            <a:headEnd len="med" w="med" type="none"/>
            <a:tailEnd len="med" w="med" type="triangle"/>
          </a:ln>
        </p:spPr>
      </p:cxnSp>
      <p:cxnSp>
        <p:nvCxnSpPr>
          <p:cNvPr id="269" name="Google Shape;269;p21"/>
          <p:cNvCxnSpPr>
            <a:stCxn id="230" idx="7"/>
            <a:endCxn id="234" idx="2"/>
          </p:cNvCxnSpPr>
          <p:nvPr/>
        </p:nvCxnSpPr>
        <p:spPr>
          <a:xfrm flipH="1" rot="10800000">
            <a:off x="3100724" y="2115528"/>
            <a:ext cx="730800" cy="836100"/>
          </a:xfrm>
          <a:prstGeom prst="straightConnector1">
            <a:avLst/>
          </a:prstGeom>
          <a:noFill/>
          <a:ln cap="flat" cmpd="sng" w="9525">
            <a:solidFill>
              <a:schemeClr val="dk2"/>
            </a:solidFill>
            <a:prstDash val="solid"/>
            <a:round/>
            <a:headEnd len="med" w="med" type="none"/>
            <a:tailEnd len="med" w="med" type="triangle"/>
          </a:ln>
        </p:spPr>
      </p:cxnSp>
      <p:cxnSp>
        <p:nvCxnSpPr>
          <p:cNvPr id="270" name="Google Shape;270;p21"/>
          <p:cNvCxnSpPr>
            <a:stCxn id="230" idx="7"/>
            <a:endCxn id="235" idx="1"/>
          </p:cNvCxnSpPr>
          <p:nvPr/>
        </p:nvCxnSpPr>
        <p:spPr>
          <a:xfrm flipH="1" rot="10800000">
            <a:off x="3100724" y="2621628"/>
            <a:ext cx="770100" cy="330000"/>
          </a:xfrm>
          <a:prstGeom prst="straightConnector1">
            <a:avLst/>
          </a:prstGeom>
          <a:noFill/>
          <a:ln cap="flat" cmpd="sng" w="9525">
            <a:solidFill>
              <a:schemeClr val="dk2"/>
            </a:solidFill>
            <a:prstDash val="solid"/>
            <a:round/>
            <a:headEnd len="med" w="med" type="none"/>
            <a:tailEnd len="med" w="med" type="triangle"/>
          </a:ln>
        </p:spPr>
      </p:cxnSp>
      <p:cxnSp>
        <p:nvCxnSpPr>
          <p:cNvPr id="271" name="Google Shape;271;p21"/>
          <p:cNvCxnSpPr>
            <a:stCxn id="230" idx="7"/>
            <a:endCxn id="236" idx="1"/>
          </p:cNvCxnSpPr>
          <p:nvPr/>
        </p:nvCxnSpPr>
        <p:spPr>
          <a:xfrm>
            <a:off x="3100724" y="2951628"/>
            <a:ext cx="770100" cy="0"/>
          </a:xfrm>
          <a:prstGeom prst="straightConnector1">
            <a:avLst/>
          </a:prstGeom>
          <a:noFill/>
          <a:ln cap="flat" cmpd="sng" w="9525">
            <a:solidFill>
              <a:schemeClr val="dk2"/>
            </a:solidFill>
            <a:prstDash val="solid"/>
            <a:round/>
            <a:headEnd len="med" w="med" type="none"/>
            <a:tailEnd len="med" w="med" type="triangle"/>
          </a:ln>
        </p:spPr>
      </p:cxnSp>
      <p:cxnSp>
        <p:nvCxnSpPr>
          <p:cNvPr id="272" name="Google Shape;272;p21"/>
          <p:cNvCxnSpPr/>
          <p:nvPr/>
        </p:nvCxnSpPr>
        <p:spPr>
          <a:xfrm>
            <a:off x="4142743" y="1532767"/>
            <a:ext cx="691500" cy="309600"/>
          </a:xfrm>
          <a:prstGeom prst="straightConnector1">
            <a:avLst/>
          </a:prstGeom>
          <a:noFill/>
          <a:ln cap="flat" cmpd="sng" w="9525">
            <a:solidFill>
              <a:schemeClr val="dk2"/>
            </a:solidFill>
            <a:prstDash val="solid"/>
            <a:round/>
            <a:headEnd len="med" w="med" type="none"/>
            <a:tailEnd len="med" w="med" type="triangle"/>
          </a:ln>
        </p:spPr>
      </p:cxnSp>
      <p:cxnSp>
        <p:nvCxnSpPr>
          <p:cNvPr id="273" name="Google Shape;273;p21"/>
          <p:cNvCxnSpPr>
            <a:stCxn id="232" idx="6"/>
          </p:cNvCxnSpPr>
          <p:nvPr/>
        </p:nvCxnSpPr>
        <p:spPr>
          <a:xfrm>
            <a:off x="4099840" y="1495894"/>
            <a:ext cx="773700" cy="733200"/>
          </a:xfrm>
          <a:prstGeom prst="straightConnector1">
            <a:avLst/>
          </a:prstGeom>
          <a:noFill/>
          <a:ln cap="flat" cmpd="sng" w="9525">
            <a:solidFill>
              <a:schemeClr val="dk2"/>
            </a:solidFill>
            <a:prstDash val="solid"/>
            <a:round/>
            <a:headEnd len="med" w="med" type="none"/>
            <a:tailEnd len="med" w="med" type="triangle"/>
          </a:ln>
        </p:spPr>
      </p:cxnSp>
      <p:cxnSp>
        <p:nvCxnSpPr>
          <p:cNvPr id="274" name="Google Shape;274;p21"/>
          <p:cNvCxnSpPr/>
          <p:nvPr/>
        </p:nvCxnSpPr>
        <p:spPr>
          <a:xfrm>
            <a:off x="4142743" y="1532767"/>
            <a:ext cx="731100" cy="1125600"/>
          </a:xfrm>
          <a:prstGeom prst="straightConnector1">
            <a:avLst/>
          </a:prstGeom>
          <a:noFill/>
          <a:ln cap="flat" cmpd="sng" w="9525">
            <a:solidFill>
              <a:schemeClr val="dk2"/>
            </a:solidFill>
            <a:prstDash val="solid"/>
            <a:round/>
            <a:headEnd len="med" w="med" type="none"/>
            <a:tailEnd len="med" w="med" type="triangle"/>
          </a:ln>
        </p:spPr>
      </p:cxnSp>
      <p:cxnSp>
        <p:nvCxnSpPr>
          <p:cNvPr id="275" name="Google Shape;275;p21"/>
          <p:cNvCxnSpPr>
            <a:stCxn id="232" idx="6"/>
          </p:cNvCxnSpPr>
          <p:nvPr/>
        </p:nvCxnSpPr>
        <p:spPr>
          <a:xfrm>
            <a:off x="4099840" y="1495894"/>
            <a:ext cx="773700" cy="1493100"/>
          </a:xfrm>
          <a:prstGeom prst="straightConnector1">
            <a:avLst/>
          </a:prstGeom>
          <a:noFill/>
          <a:ln cap="flat" cmpd="sng" w="9525">
            <a:solidFill>
              <a:schemeClr val="dk2"/>
            </a:solidFill>
            <a:prstDash val="solid"/>
            <a:round/>
            <a:headEnd len="med" w="med" type="none"/>
            <a:tailEnd len="med" w="med" type="triangle"/>
          </a:ln>
        </p:spPr>
      </p:cxnSp>
      <p:cxnSp>
        <p:nvCxnSpPr>
          <p:cNvPr id="276" name="Google Shape;276;p21"/>
          <p:cNvCxnSpPr/>
          <p:nvPr/>
        </p:nvCxnSpPr>
        <p:spPr>
          <a:xfrm flipH="1" rot="10800000">
            <a:off x="4142743" y="1532926"/>
            <a:ext cx="691500" cy="309600"/>
          </a:xfrm>
          <a:prstGeom prst="straightConnector1">
            <a:avLst/>
          </a:prstGeom>
          <a:noFill/>
          <a:ln cap="flat" cmpd="sng" w="9525">
            <a:solidFill>
              <a:schemeClr val="dk2"/>
            </a:solidFill>
            <a:prstDash val="solid"/>
            <a:round/>
            <a:headEnd len="med" w="med" type="none"/>
            <a:tailEnd len="med" w="med" type="triangle"/>
          </a:ln>
        </p:spPr>
      </p:cxnSp>
      <p:cxnSp>
        <p:nvCxnSpPr>
          <p:cNvPr id="277" name="Google Shape;277;p21"/>
          <p:cNvCxnSpPr/>
          <p:nvPr/>
        </p:nvCxnSpPr>
        <p:spPr>
          <a:xfrm>
            <a:off x="4142743" y="1842526"/>
            <a:ext cx="691500" cy="0"/>
          </a:xfrm>
          <a:prstGeom prst="straightConnector1">
            <a:avLst/>
          </a:prstGeom>
          <a:noFill/>
          <a:ln cap="flat" cmpd="sng" w="9525">
            <a:solidFill>
              <a:schemeClr val="dk2"/>
            </a:solidFill>
            <a:prstDash val="solid"/>
            <a:round/>
            <a:headEnd len="med" w="med" type="none"/>
            <a:tailEnd len="med" w="med" type="triangle"/>
          </a:ln>
        </p:spPr>
      </p:cxnSp>
      <p:cxnSp>
        <p:nvCxnSpPr>
          <p:cNvPr id="278" name="Google Shape;278;p21"/>
          <p:cNvCxnSpPr/>
          <p:nvPr/>
        </p:nvCxnSpPr>
        <p:spPr>
          <a:xfrm>
            <a:off x="4142743" y="1842526"/>
            <a:ext cx="691500" cy="309600"/>
          </a:xfrm>
          <a:prstGeom prst="straightConnector1">
            <a:avLst/>
          </a:prstGeom>
          <a:noFill/>
          <a:ln cap="flat" cmpd="sng" w="9525">
            <a:solidFill>
              <a:schemeClr val="dk2"/>
            </a:solidFill>
            <a:prstDash val="solid"/>
            <a:round/>
            <a:headEnd len="med" w="med" type="none"/>
            <a:tailEnd len="med" w="med" type="triangle"/>
          </a:ln>
        </p:spPr>
      </p:cxnSp>
      <p:cxnSp>
        <p:nvCxnSpPr>
          <p:cNvPr id="279" name="Google Shape;279;p21"/>
          <p:cNvCxnSpPr/>
          <p:nvPr/>
        </p:nvCxnSpPr>
        <p:spPr>
          <a:xfrm>
            <a:off x="4142743" y="1842526"/>
            <a:ext cx="731100" cy="816300"/>
          </a:xfrm>
          <a:prstGeom prst="straightConnector1">
            <a:avLst/>
          </a:prstGeom>
          <a:noFill/>
          <a:ln cap="flat" cmpd="sng" w="9525">
            <a:solidFill>
              <a:schemeClr val="dk2"/>
            </a:solidFill>
            <a:prstDash val="solid"/>
            <a:round/>
            <a:headEnd len="med" w="med" type="none"/>
            <a:tailEnd len="med" w="med" type="triangle"/>
          </a:ln>
        </p:spPr>
      </p:cxnSp>
      <p:cxnSp>
        <p:nvCxnSpPr>
          <p:cNvPr id="280" name="Google Shape;280;p21"/>
          <p:cNvCxnSpPr/>
          <p:nvPr/>
        </p:nvCxnSpPr>
        <p:spPr>
          <a:xfrm>
            <a:off x="4142743" y="1842526"/>
            <a:ext cx="731100" cy="1146300"/>
          </a:xfrm>
          <a:prstGeom prst="straightConnector1">
            <a:avLst/>
          </a:prstGeom>
          <a:noFill/>
          <a:ln cap="flat" cmpd="sng" w="9525">
            <a:solidFill>
              <a:schemeClr val="dk2"/>
            </a:solidFill>
            <a:prstDash val="solid"/>
            <a:round/>
            <a:headEnd len="med" w="med" type="none"/>
            <a:tailEnd len="med" w="med" type="triangle"/>
          </a:ln>
        </p:spPr>
      </p:cxnSp>
      <p:cxnSp>
        <p:nvCxnSpPr>
          <p:cNvPr id="281" name="Google Shape;281;p21"/>
          <p:cNvCxnSpPr/>
          <p:nvPr/>
        </p:nvCxnSpPr>
        <p:spPr>
          <a:xfrm flipH="1" rot="10800000">
            <a:off x="4103438" y="1533028"/>
            <a:ext cx="731100" cy="543000"/>
          </a:xfrm>
          <a:prstGeom prst="straightConnector1">
            <a:avLst/>
          </a:prstGeom>
          <a:noFill/>
          <a:ln cap="flat" cmpd="sng" w="9525">
            <a:solidFill>
              <a:schemeClr val="dk2"/>
            </a:solidFill>
            <a:prstDash val="solid"/>
            <a:round/>
            <a:headEnd len="med" w="med" type="none"/>
            <a:tailEnd len="med" w="med" type="triangle"/>
          </a:ln>
        </p:spPr>
      </p:cxnSp>
      <p:cxnSp>
        <p:nvCxnSpPr>
          <p:cNvPr id="282" name="Google Shape;282;p21"/>
          <p:cNvCxnSpPr/>
          <p:nvPr/>
        </p:nvCxnSpPr>
        <p:spPr>
          <a:xfrm flipH="1" rot="10800000">
            <a:off x="4103438" y="1842028"/>
            <a:ext cx="731100" cy="234000"/>
          </a:xfrm>
          <a:prstGeom prst="straightConnector1">
            <a:avLst/>
          </a:prstGeom>
          <a:noFill/>
          <a:ln cap="flat" cmpd="sng" w="9525">
            <a:solidFill>
              <a:schemeClr val="dk2"/>
            </a:solidFill>
            <a:prstDash val="solid"/>
            <a:round/>
            <a:headEnd len="med" w="med" type="none"/>
            <a:tailEnd len="med" w="med" type="triangle"/>
          </a:ln>
        </p:spPr>
      </p:cxnSp>
      <p:cxnSp>
        <p:nvCxnSpPr>
          <p:cNvPr id="283" name="Google Shape;283;p21"/>
          <p:cNvCxnSpPr/>
          <p:nvPr/>
        </p:nvCxnSpPr>
        <p:spPr>
          <a:xfrm>
            <a:off x="4103438" y="2076028"/>
            <a:ext cx="731100" cy="76800"/>
          </a:xfrm>
          <a:prstGeom prst="straightConnector1">
            <a:avLst/>
          </a:prstGeom>
          <a:noFill/>
          <a:ln cap="flat" cmpd="sng" w="9525">
            <a:solidFill>
              <a:schemeClr val="dk2"/>
            </a:solidFill>
            <a:prstDash val="solid"/>
            <a:round/>
            <a:headEnd len="med" w="med" type="none"/>
            <a:tailEnd len="med" w="med" type="triangle"/>
          </a:ln>
        </p:spPr>
      </p:cxnSp>
      <p:cxnSp>
        <p:nvCxnSpPr>
          <p:cNvPr id="284" name="Google Shape;284;p21"/>
          <p:cNvCxnSpPr/>
          <p:nvPr/>
        </p:nvCxnSpPr>
        <p:spPr>
          <a:xfrm>
            <a:off x="4103438" y="2076028"/>
            <a:ext cx="770100" cy="582300"/>
          </a:xfrm>
          <a:prstGeom prst="straightConnector1">
            <a:avLst/>
          </a:prstGeom>
          <a:noFill/>
          <a:ln cap="flat" cmpd="sng" w="9525">
            <a:solidFill>
              <a:schemeClr val="dk2"/>
            </a:solidFill>
            <a:prstDash val="solid"/>
            <a:round/>
            <a:headEnd len="med" w="med" type="none"/>
            <a:tailEnd len="med" w="med" type="triangle"/>
          </a:ln>
        </p:spPr>
      </p:cxnSp>
      <p:cxnSp>
        <p:nvCxnSpPr>
          <p:cNvPr id="285" name="Google Shape;285;p21"/>
          <p:cNvCxnSpPr/>
          <p:nvPr/>
        </p:nvCxnSpPr>
        <p:spPr>
          <a:xfrm>
            <a:off x="4103438" y="2076028"/>
            <a:ext cx="770100" cy="912600"/>
          </a:xfrm>
          <a:prstGeom prst="straightConnector1">
            <a:avLst/>
          </a:prstGeom>
          <a:noFill/>
          <a:ln cap="flat" cmpd="sng" w="9525">
            <a:solidFill>
              <a:schemeClr val="dk2"/>
            </a:solidFill>
            <a:prstDash val="solid"/>
            <a:round/>
            <a:headEnd len="med" w="med" type="none"/>
            <a:tailEnd len="med" w="med" type="triangle"/>
          </a:ln>
        </p:spPr>
      </p:cxnSp>
      <p:cxnSp>
        <p:nvCxnSpPr>
          <p:cNvPr id="286" name="Google Shape;286;p21"/>
          <p:cNvCxnSpPr/>
          <p:nvPr/>
        </p:nvCxnSpPr>
        <p:spPr>
          <a:xfrm flipH="1" rot="10800000">
            <a:off x="4103438" y="1533101"/>
            <a:ext cx="731100" cy="1125600"/>
          </a:xfrm>
          <a:prstGeom prst="straightConnector1">
            <a:avLst/>
          </a:prstGeom>
          <a:noFill/>
          <a:ln cap="flat" cmpd="sng" w="9525">
            <a:solidFill>
              <a:schemeClr val="dk2"/>
            </a:solidFill>
            <a:prstDash val="solid"/>
            <a:round/>
            <a:headEnd len="med" w="med" type="none"/>
            <a:tailEnd len="med" w="med" type="triangle"/>
          </a:ln>
        </p:spPr>
      </p:cxnSp>
      <p:cxnSp>
        <p:nvCxnSpPr>
          <p:cNvPr id="287" name="Google Shape;287;p21"/>
          <p:cNvCxnSpPr/>
          <p:nvPr/>
        </p:nvCxnSpPr>
        <p:spPr>
          <a:xfrm flipH="1" rot="10800000">
            <a:off x="4103438" y="1842401"/>
            <a:ext cx="731100" cy="816300"/>
          </a:xfrm>
          <a:prstGeom prst="straightConnector1">
            <a:avLst/>
          </a:prstGeom>
          <a:noFill/>
          <a:ln cap="flat" cmpd="sng" w="9525">
            <a:solidFill>
              <a:schemeClr val="dk2"/>
            </a:solidFill>
            <a:prstDash val="solid"/>
            <a:round/>
            <a:headEnd len="med" w="med" type="none"/>
            <a:tailEnd len="med" w="med" type="triangle"/>
          </a:ln>
        </p:spPr>
      </p:cxnSp>
      <p:cxnSp>
        <p:nvCxnSpPr>
          <p:cNvPr id="288" name="Google Shape;288;p21"/>
          <p:cNvCxnSpPr/>
          <p:nvPr/>
        </p:nvCxnSpPr>
        <p:spPr>
          <a:xfrm flipH="1" rot="10800000">
            <a:off x="4103438" y="2152001"/>
            <a:ext cx="731100" cy="506700"/>
          </a:xfrm>
          <a:prstGeom prst="straightConnector1">
            <a:avLst/>
          </a:prstGeom>
          <a:noFill/>
          <a:ln cap="flat" cmpd="sng" w="9525">
            <a:solidFill>
              <a:schemeClr val="dk2"/>
            </a:solidFill>
            <a:prstDash val="solid"/>
            <a:round/>
            <a:headEnd len="med" w="med" type="none"/>
            <a:tailEnd len="med" w="med" type="triangle"/>
          </a:ln>
        </p:spPr>
      </p:cxnSp>
      <p:cxnSp>
        <p:nvCxnSpPr>
          <p:cNvPr id="289" name="Google Shape;289;p21"/>
          <p:cNvCxnSpPr/>
          <p:nvPr/>
        </p:nvCxnSpPr>
        <p:spPr>
          <a:xfrm>
            <a:off x="4103438" y="2658701"/>
            <a:ext cx="770100" cy="0"/>
          </a:xfrm>
          <a:prstGeom prst="straightConnector1">
            <a:avLst/>
          </a:prstGeom>
          <a:noFill/>
          <a:ln cap="flat" cmpd="sng" w="9525">
            <a:solidFill>
              <a:schemeClr val="dk2"/>
            </a:solidFill>
            <a:prstDash val="solid"/>
            <a:round/>
            <a:headEnd len="med" w="med" type="none"/>
            <a:tailEnd len="med" w="med" type="triangle"/>
          </a:ln>
        </p:spPr>
      </p:cxnSp>
      <p:cxnSp>
        <p:nvCxnSpPr>
          <p:cNvPr id="290" name="Google Shape;290;p21"/>
          <p:cNvCxnSpPr/>
          <p:nvPr/>
        </p:nvCxnSpPr>
        <p:spPr>
          <a:xfrm>
            <a:off x="4103438" y="2658701"/>
            <a:ext cx="770100" cy="329700"/>
          </a:xfrm>
          <a:prstGeom prst="straightConnector1">
            <a:avLst/>
          </a:prstGeom>
          <a:noFill/>
          <a:ln cap="flat" cmpd="sng" w="9525">
            <a:solidFill>
              <a:schemeClr val="dk2"/>
            </a:solidFill>
            <a:prstDash val="solid"/>
            <a:round/>
            <a:headEnd len="med" w="med" type="none"/>
            <a:tailEnd len="med" w="med" type="triangle"/>
          </a:ln>
        </p:spPr>
      </p:cxnSp>
      <p:cxnSp>
        <p:nvCxnSpPr>
          <p:cNvPr id="291" name="Google Shape;291;p21"/>
          <p:cNvCxnSpPr/>
          <p:nvPr/>
        </p:nvCxnSpPr>
        <p:spPr>
          <a:xfrm flipH="1" rot="10800000">
            <a:off x="4103438" y="1532934"/>
            <a:ext cx="731100" cy="1455600"/>
          </a:xfrm>
          <a:prstGeom prst="straightConnector1">
            <a:avLst/>
          </a:prstGeom>
          <a:noFill/>
          <a:ln cap="flat" cmpd="sng" w="9525">
            <a:solidFill>
              <a:schemeClr val="dk2"/>
            </a:solidFill>
            <a:prstDash val="solid"/>
            <a:round/>
            <a:headEnd len="med" w="med" type="none"/>
            <a:tailEnd len="med" w="med" type="triangle"/>
          </a:ln>
        </p:spPr>
      </p:cxnSp>
      <p:cxnSp>
        <p:nvCxnSpPr>
          <p:cNvPr id="292" name="Google Shape;292;p21"/>
          <p:cNvCxnSpPr>
            <a:endCxn id="239" idx="2"/>
          </p:cNvCxnSpPr>
          <p:nvPr/>
        </p:nvCxnSpPr>
        <p:spPr>
          <a:xfrm flipH="1" rot="10800000">
            <a:off x="4102906" y="1804669"/>
            <a:ext cx="717300" cy="1184100"/>
          </a:xfrm>
          <a:prstGeom prst="straightConnector1">
            <a:avLst/>
          </a:prstGeom>
          <a:noFill/>
          <a:ln cap="flat" cmpd="sng" w="9525">
            <a:solidFill>
              <a:schemeClr val="dk2"/>
            </a:solidFill>
            <a:prstDash val="solid"/>
            <a:round/>
            <a:headEnd len="med" w="med" type="none"/>
            <a:tailEnd len="med" w="med" type="triangle"/>
          </a:ln>
        </p:spPr>
      </p:cxnSp>
      <p:cxnSp>
        <p:nvCxnSpPr>
          <p:cNvPr id="293" name="Google Shape;293;p21"/>
          <p:cNvCxnSpPr/>
          <p:nvPr/>
        </p:nvCxnSpPr>
        <p:spPr>
          <a:xfrm flipH="1" rot="10800000">
            <a:off x="4103438" y="2152134"/>
            <a:ext cx="731100" cy="836400"/>
          </a:xfrm>
          <a:prstGeom prst="straightConnector1">
            <a:avLst/>
          </a:prstGeom>
          <a:noFill/>
          <a:ln cap="flat" cmpd="sng" w="9525">
            <a:solidFill>
              <a:schemeClr val="dk2"/>
            </a:solidFill>
            <a:prstDash val="solid"/>
            <a:round/>
            <a:headEnd len="med" w="med" type="none"/>
            <a:tailEnd len="med" w="med" type="triangle"/>
          </a:ln>
        </p:spPr>
      </p:cxnSp>
      <p:cxnSp>
        <p:nvCxnSpPr>
          <p:cNvPr id="294" name="Google Shape;294;p21"/>
          <p:cNvCxnSpPr/>
          <p:nvPr/>
        </p:nvCxnSpPr>
        <p:spPr>
          <a:xfrm flipH="1" rot="10800000">
            <a:off x="4103438" y="2658834"/>
            <a:ext cx="770100" cy="329700"/>
          </a:xfrm>
          <a:prstGeom prst="straightConnector1">
            <a:avLst/>
          </a:prstGeom>
          <a:noFill/>
          <a:ln cap="flat" cmpd="sng" w="9525">
            <a:solidFill>
              <a:schemeClr val="dk2"/>
            </a:solidFill>
            <a:prstDash val="solid"/>
            <a:round/>
            <a:headEnd len="med" w="med" type="none"/>
            <a:tailEnd len="med" w="med" type="triangle"/>
          </a:ln>
        </p:spPr>
      </p:cxnSp>
      <p:cxnSp>
        <p:nvCxnSpPr>
          <p:cNvPr id="295" name="Google Shape;295;p21"/>
          <p:cNvCxnSpPr/>
          <p:nvPr/>
        </p:nvCxnSpPr>
        <p:spPr>
          <a:xfrm>
            <a:off x="4103438" y="2988534"/>
            <a:ext cx="770100" cy="0"/>
          </a:xfrm>
          <a:prstGeom prst="straightConnector1">
            <a:avLst/>
          </a:prstGeom>
          <a:noFill/>
          <a:ln cap="flat" cmpd="sng" w="9525">
            <a:solidFill>
              <a:schemeClr val="dk2"/>
            </a:solidFill>
            <a:prstDash val="solid"/>
            <a:round/>
            <a:headEnd len="med" w="med" type="none"/>
            <a:tailEnd len="med" w="med" type="triangle"/>
          </a:ln>
        </p:spPr>
      </p:cxnSp>
      <p:cxnSp>
        <p:nvCxnSpPr>
          <p:cNvPr id="296" name="Google Shape;296;p21"/>
          <p:cNvCxnSpPr>
            <a:stCxn id="238" idx="6"/>
            <a:endCxn id="244" idx="2"/>
          </p:cNvCxnSpPr>
          <p:nvPr/>
        </p:nvCxnSpPr>
        <p:spPr>
          <a:xfrm>
            <a:off x="5088406" y="1494875"/>
            <a:ext cx="400500" cy="193200"/>
          </a:xfrm>
          <a:prstGeom prst="straightConnector1">
            <a:avLst/>
          </a:prstGeom>
          <a:noFill/>
          <a:ln cap="flat" cmpd="sng" w="9525">
            <a:solidFill>
              <a:schemeClr val="dk2"/>
            </a:solidFill>
            <a:prstDash val="solid"/>
            <a:round/>
            <a:headEnd len="med" w="med" type="none"/>
            <a:tailEnd len="med" w="med" type="triangle"/>
          </a:ln>
        </p:spPr>
      </p:cxnSp>
      <p:cxnSp>
        <p:nvCxnSpPr>
          <p:cNvPr id="297" name="Google Shape;297;p21"/>
          <p:cNvCxnSpPr>
            <a:stCxn id="238" idx="6"/>
            <a:endCxn id="245" idx="1"/>
          </p:cNvCxnSpPr>
          <p:nvPr/>
        </p:nvCxnSpPr>
        <p:spPr>
          <a:xfrm>
            <a:off x="5088406" y="1494875"/>
            <a:ext cx="439500" cy="426300"/>
          </a:xfrm>
          <a:prstGeom prst="straightConnector1">
            <a:avLst/>
          </a:prstGeom>
          <a:noFill/>
          <a:ln cap="flat" cmpd="sng" w="9525">
            <a:solidFill>
              <a:schemeClr val="dk2"/>
            </a:solidFill>
            <a:prstDash val="solid"/>
            <a:round/>
            <a:headEnd len="med" w="med" type="none"/>
            <a:tailEnd len="med" w="med" type="triangle"/>
          </a:ln>
        </p:spPr>
      </p:cxnSp>
      <p:cxnSp>
        <p:nvCxnSpPr>
          <p:cNvPr id="298" name="Google Shape;298;p21"/>
          <p:cNvCxnSpPr>
            <a:stCxn id="238" idx="6"/>
            <a:endCxn id="246" idx="1"/>
          </p:cNvCxnSpPr>
          <p:nvPr/>
        </p:nvCxnSpPr>
        <p:spPr>
          <a:xfrm>
            <a:off x="5088406" y="1494875"/>
            <a:ext cx="439500" cy="786600"/>
          </a:xfrm>
          <a:prstGeom prst="straightConnector1">
            <a:avLst/>
          </a:prstGeom>
          <a:noFill/>
          <a:ln cap="flat" cmpd="sng" w="9525">
            <a:solidFill>
              <a:schemeClr val="dk2"/>
            </a:solidFill>
            <a:prstDash val="solid"/>
            <a:round/>
            <a:headEnd len="med" w="med" type="none"/>
            <a:tailEnd len="med" w="med" type="triangle"/>
          </a:ln>
        </p:spPr>
      </p:cxnSp>
      <p:cxnSp>
        <p:nvCxnSpPr>
          <p:cNvPr id="299" name="Google Shape;299;p21"/>
          <p:cNvCxnSpPr>
            <a:endCxn id="247" idx="1"/>
          </p:cNvCxnSpPr>
          <p:nvPr/>
        </p:nvCxnSpPr>
        <p:spPr>
          <a:xfrm>
            <a:off x="5088542" y="1494364"/>
            <a:ext cx="439500" cy="1147500"/>
          </a:xfrm>
          <a:prstGeom prst="straightConnector1">
            <a:avLst/>
          </a:prstGeom>
          <a:noFill/>
          <a:ln cap="flat" cmpd="sng" w="9525">
            <a:solidFill>
              <a:schemeClr val="dk2"/>
            </a:solidFill>
            <a:prstDash val="solid"/>
            <a:round/>
            <a:headEnd len="med" w="med" type="none"/>
            <a:tailEnd len="med" w="med" type="triangle"/>
          </a:ln>
        </p:spPr>
      </p:cxnSp>
      <p:cxnSp>
        <p:nvCxnSpPr>
          <p:cNvPr id="300" name="Google Shape;300;p21"/>
          <p:cNvCxnSpPr>
            <a:stCxn id="239" idx="6"/>
            <a:endCxn id="244" idx="2"/>
          </p:cNvCxnSpPr>
          <p:nvPr/>
        </p:nvCxnSpPr>
        <p:spPr>
          <a:xfrm flipH="1" rot="10800000">
            <a:off x="5088406" y="1687969"/>
            <a:ext cx="400500" cy="116700"/>
          </a:xfrm>
          <a:prstGeom prst="straightConnector1">
            <a:avLst/>
          </a:prstGeom>
          <a:noFill/>
          <a:ln cap="flat" cmpd="sng" w="9525">
            <a:solidFill>
              <a:schemeClr val="dk2"/>
            </a:solidFill>
            <a:prstDash val="solid"/>
            <a:round/>
            <a:headEnd len="med" w="med" type="none"/>
            <a:tailEnd len="med" w="med" type="triangle"/>
          </a:ln>
        </p:spPr>
      </p:cxnSp>
      <p:cxnSp>
        <p:nvCxnSpPr>
          <p:cNvPr id="301" name="Google Shape;301;p21"/>
          <p:cNvCxnSpPr>
            <a:stCxn id="239" idx="6"/>
            <a:endCxn id="245" idx="1"/>
          </p:cNvCxnSpPr>
          <p:nvPr/>
        </p:nvCxnSpPr>
        <p:spPr>
          <a:xfrm>
            <a:off x="5088406" y="1804669"/>
            <a:ext cx="439500" cy="116700"/>
          </a:xfrm>
          <a:prstGeom prst="straightConnector1">
            <a:avLst/>
          </a:prstGeom>
          <a:noFill/>
          <a:ln cap="flat" cmpd="sng" w="9525">
            <a:solidFill>
              <a:schemeClr val="dk2"/>
            </a:solidFill>
            <a:prstDash val="solid"/>
            <a:round/>
            <a:headEnd len="med" w="med" type="none"/>
            <a:tailEnd len="med" w="med" type="triangle"/>
          </a:ln>
        </p:spPr>
      </p:cxnSp>
      <p:cxnSp>
        <p:nvCxnSpPr>
          <p:cNvPr id="302" name="Google Shape;302;p21"/>
          <p:cNvCxnSpPr>
            <a:stCxn id="239" idx="6"/>
            <a:endCxn id="246" idx="1"/>
          </p:cNvCxnSpPr>
          <p:nvPr/>
        </p:nvCxnSpPr>
        <p:spPr>
          <a:xfrm>
            <a:off x="5088406" y="1804669"/>
            <a:ext cx="439500" cy="477000"/>
          </a:xfrm>
          <a:prstGeom prst="straightConnector1">
            <a:avLst/>
          </a:prstGeom>
          <a:noFill/>
          <a:ln cap="flat" cmpd="sng" w="9525">
            <a:solidFill>
              <a:schemeClr val="dk2"/>
            </a:solidFill>
            <a:prstDash val="solid"/>
            <a:round/>
            <a:headEnd len="med" w="med" type="none"/>
            <a:tailEnd len="med" w="med" type="triangle"/>
          </a:ln>
        </p:spPr>
      </p:cxnSp>
      <p:cxnSp>
        <p:nvCxnSpPr>
          <p:cNvPr id="303" name="Google Shape;303;p21"/>
          <p:cNvCxnSpPr>
            <a:stCxn id="239" idx="6"/>
            <a:endCxn id="247" idx="1"/>
          </p:cNvCxnSpPr>
          <p:nvPr/>
        </p:nvCxnSpPr>
        <p:spPr>
          <a:xfrm>
            <a:off x="5088406" y="1804669"/>
            <a:ext cx="439500" cy="837300"/>
          </a:xfrm>
          <a:prstGeom prst="straightConnector1">
            <a:avLst/>
          </a:prstGeom>
          <a:noFill/>
          <a:ln cap="flat" cmpd="sng" w="9525">
            <a:solidFill>
              <a:schemeClr val="dk2"/>
            </a:solidFill>
            <a:prstDash val="solid"/>
            <a:round/>
            <a:headEnd len="med" w="med" type="none"/>
            <a:tailEnd len="med" w="med" type="triangle"/>
          </a:ln>
        </p:spPr>
      </p:cxnSp>
      <p:cxnSp>
        <p:nvCxnSpPr>
          <p:cNvPr id="304" name="Google Shape;304;p21"/>
          <p:cNvCxnSpPr>
            <a:stCxn id="240" idx="6"/>
            <a:endCxn id="244" idx="2"/>
          </p:cNvCxnSpPr>
          <p:nvPr/>
        </p:nvCxnSpPr>
        <p:spPr>
          <a:xfrm flipH="1" rot="10800000">
            <a:off x="5088406" y="1687863"/>
            <a:ext cx="400500" cy="426600"/>
          </a:xfrm>
          <a:prstGeom prst="straightConnector1">
            <a:avLst/>
          </a:prstGeom>
          <a:noFill/>
          <a:ln cap="flat" cmpd="sng" w="9525">
            <a:solidFill>
              <a:schemeClr val="dk2"/>
            </a:solidFill>
            <a:prstDash val="solid"/>
            <a:round/>
            <a:headEnd len="med" w="med" type="none"/>
            <a:tailEnd len="med" w="med" type="triangle"/>
          </a:ln>
        </p:spPr>
      </p:cxnSp>
      <p:cxnSp>
        <p:nvCxnSpPr>
          <p:cNvPr id="305" name="Google Shape;305;p21"/>
          <p:cNvCxnSpPr>
            <a:stCxn id="240" idx="6"/>
            <a:endCxn id="245" idx="1"/>
          </p:cNvCxnSpPr>
          <p:nvPr/>
        </p:nvCxnSpPr>
        <p:spPr>
          <a:xfrm flipH="1" rot="10800000">
            <a:off x="5088406" y="1921263"/>
            <a:ext cx="439500" cy="193200"/>
          </a:xfrm>
          <a:prstGeom prst="straightConnector1">
            <a:avLst/>
          </a:prstGeom>
          <a:noFill/>
          <a:ln cap="flat" cmpd="sng" w="9525">
            <a:solidFill>
              <a:schemeClr val="dk2"/>
            </a:solidFill>
            <a:prstDash val="solid"/>
            <a:round/>
            <a:headEnd len="med" w="med" type="none"/>
            <a:tailEnd len="med" w="med" type="triangle"/>
          </a:ln>
        </p:spPr>
      </p:cxnSp>
      <p:cxnSp>
        <p:nvCxnSpPr>
          <p:cNvPr id="306" name="Google Shape;306;p21"/>
          <p:cNvCxnSpPr>
            <a:stCxn id="240" idx="6"/>
            <a:endCxn id="246" idx="1"/>
          </p:cNvCxnSpPr>
          <p:nvPr/>
        </p:nvCxnSpPr>
        <p:spPr>
          <a:xfrm>
            <a:off x="5088406" y="2114463"/>
            <a:ext cx="439500" cy="167100"/>
          </a:xfrm>
          <a:prstGeom prst="straightConnector1">
            <a:avLst/>
          </a:prstGeom>
          <a:noFill/>
          <a:ln cap="flat" cmpd="sng" w="9525">
            <a:solidFill>
              <a:schemeClr val="dk2"/>
            </a:solidFill>
            <a:prstDash val="solid"/>
            <a:round/>
            <a:headEnd len="med" w="med" type="none"/>
            <a:tailEnd len="med" w="med" type="triangle"/>
          </a:ln>
        </p:spPr>
      </p:cxnSp>
      <p:cxnSp>
        <p:nvCxnSpPr>
          <p:cNvPr id="307" name="Google Shape;307;p21"/>
          <p:cNvCxnSpPr>
            <a:stCxn id="240" idx="6"/>
            <a:endCxn id="247" idx="1"/>
          </p:cNvCxnSpPr>
          <p:nvPr/>
        </p:nvCxnSpPr>
        <p:spPr>
          <a:xfrm>
            <a:off x="5088406" y="2114463"/>
            <a:ext cx="439500" cy="527400"/>
          </a:xfrm>
          <a:prstGeom prst="straightConnector1">
            <a:avLst/>
          </a:prstGeom>
          <a:noFill/>
          <a:ln cap="flat" cmpd="sng" w="9525">
            <a:solidFill>
              <a:schemeClr val="dk2"/>
            </a:solidFill>
            <a:prstDash val="solid"/>
            <a:round/>
            <a:headEnd len="med" w="med" type="none"/>
            <a:tailEnd len="med" w="med" type="triangle"/>
          </a:ln>
        </p:spPr>
      </p:cxnSp>
      <p:cxnSp>
        <p:nvCxnSpPr>
          <p:cNvPr id="308" name="Google Shape;308;p21"/>
          <p:cNvCxnSpPr>
            <a:stCxn id="241" idx="7"/>
            <a:endCxn id="244" idx="2"/>
          </p:cNvCxnSpPr>
          <p:nvPr/>
        </p:nvCxnSpPr>
        <p:spPr>
          <a:xfrm flipH="1" rot="10800000">
            <a:off x="5049129" y="1688029"/>
            <a:ext cx="439500" cy="932700"/>
          </a:xfrm>
          <a:prstGeom prst="straightConnector1">
            <a:avLst/>
          </a:prstGeom>
          <a:noFill/>
          <a:ln cap="flat" cmpd="sng" w="9525">
            <a:solidFill>
              <a:schemeClr val="dk2"/>
            </a:solidFill>
            <a:prstDash val="solid"/>
            <a:round/>
            <a:headEnd len="med" w="med" type="none"/>
            <a:tailEnd len="med" w="med" type="triangle"/>
          </a:ln>
        </p:spPr>
      </p:cxnSp>
      <p:cxnSp>
        <p:nvCxnSpPr>
          <p:cNvPr id="309" name="Google Shape;309;p21"/>
          <p:cNvCxnSpPr>
            <a:stCxn id="241" idx="7"/>
            <a:endCxn id="245" idx="2"/>
          </p:cNvCxnSpPr>
          <p:nvPr/>
        </p:nvCxnSpPr>
        <p:spPr>
          <a:xfrm flipH="1" rot="10800000">
            <a:off x="5049129" y="1997629"/>
            <a:ext cx="439500" cy="623100"/>
          </a:xfrm>
          <a:prstGeom prst="straightConnector1">
            <a:avLst/>
          </a:prstGeom>
          <a:noFill/>
          <a:ln cap="flat" cmpd="sng" w="9525">
            <a:solidFill>
              <a:schemeClr val="dk2"/>
            </a:solidFill>
            <a:prstDash val="solid"/>
            <a:round/>
            <a:headEnd len="med" w="med" type="none"/>
            <a:tailEnd len="med" w="med" type="triangle"/>
          </a:ln>
        </p:spPr>
      </p:cxnSp>
      <p:cxnSp>
        <p:nvCxnSpPr>
          <p:cNvPr id="310" name="Google Shape;310;p21"/>
          <p:cNvCxnSpPr>
            <a:stCxn id="241" idx="7"/>
            <a:endCxn id="246" idx="1"/>
          </p:cNvCxnSpPr>
          <p:nvPr/>
        </p:nvCxnSpPr>
        <p:spPr>
          <a:xfrm flipH="1" rot="10800000">
            <a:off x="5049129" y="2281429"/>
            <a:ext cx="478800" cy="339300"/>
          </a:xfrm>
          <a:prstGeom prst="straightConnector1">
            <a:avLst/>
          </a:prstGeom>
          <a:noFill/>
          <a:ln cap="flat" cmpd="sng" w="9525">
            <a:solidFill>
              <a:schemeClr val="dk2"/>
            </a:solidFill>
            <a:prstDash val="solid"/>
            <a:round/>
            <a:headEnd len="med" w="med" type="none"/>
            <a:tailEnd len="med" w="med" type="triangle"/>
          </a:ln>
        </p:spPr>
      </p:cxnSp>
      <p:cxnSp>
        <p:nvCxnSpPr>
          <p:cNvPr id="311" name="Google Shape;311;p21"/>
          <p:cNvCxnSpPr>
            <a:stCxn id="241" idx="7"/>
            <a:endCxn id="247" idx="1"/>
          </p:cNvCxnSpPr>
          <p:nvPr/>
        </p:nvCxnSpPr>
        <p:spPr>
          <a:xfrm>
            <a:off x="5049129" y="2620729"/>
            <a:ext cx="478800" cy="21000"/>
          </a:xfrm>
          <a:prstGeom prst="straightConnector1">
            <a:avLst/>
          </a:prstGeom>
          <a:noFill/>
          <a:ln cap="flat" cmpd="sng" w="9525">
            <a:solidFill>
              <a:schemeClr val="dk2"/>
            </a:solidFill>
            <a:prstDash val="solid"/>
            <a:round/>
            <a:headEnd len="med" w="med" type="none"/>
            <a:tailEnd len="med" w="med" type="triangle"/>
          </a:ln>
        </p:spPr>
      </p:cxnSp>
      <p:cxnSp>
        <p:nvCxnSpPr>
          <p:cNvPr id="312" name="Google Shape;312;p21"/>
          <p:cNvCxnSpPr>
            <a:stCxn id="242" idx="7"/>
            <a:endCxn id="244" idx="2"/>
          </p:cNvCxnSpPr>
          <p:nvPr/>
        </p:nvCxnSpPr>
        <p:spPr>
          <a:xfrm flipH="1" rot="10800000">
            <a:off x="5049129" y="1687899"/>
            <a:ext cx="439500" cy="1262700"/>
          </a:xfrm>
          <a:prstGeom prst="straightConnector1">
            <a:avLst/>
          </a:prstGeom>
          <a:noFill/>
          <a:ln cap="flat" cmpd="sng" w="9525">
            <a:solidFill>
              <a:schemeClr val="dk2"/>
            </a:solidFill>
            <a:prstDash val="solid"/>
            <a:round/>
            <a:headEnd len="med" w="med" type="none"/>
            <a:tailEnd len="med" w="med" type="triangle"/>
          </a:ln>
        </p:spPr>
      </p:cxnSp>
      <p:cxnSp>
        <p:nvCxnSpPr>
          <p:cNvPr id="313" name="Google Shape;313;p21"/>
          <p:cNvCxnSpPr>
            <a:stCxn id="242" idx="7"/>
            <a:endCxn id="245" idx="2"/>
          </p:cNvCxnSpPr>
          <p:nvPr/>
        </p:nvCxnSpPr>
        <p:spPr>
          <a:xfrm flipH="1" rot="10800000">
            <a:off x="5049129" y="1997799"/>
            <a:ext cx="439500" cy="952800"/>
          </a:xfrm>
          <a:prstGeom prst="straightConnector1">
            <a:avLst/>
          </a:prstGeom>
          <a:noFill/>
          <a:ln cap="flat" cmpd="sng" w="9525">
            <a:solidFill>
              <a:schemeClr val="dk2"/>
            </a:solidFill>
            <a:prstDash val="solid"/>
            <a:round/>
            <a:headEnd len="med" w="med" type="none"/>
            <a:tailEnd len="med" w="med" type="triangle"/>
          </a:ln>
        </p:spPr>
      </p:cxnSp>
      <p:cxnSp>
        <p:nvCxnSpPr>
          <p:cNvPr id="314" name="Google Shape;314;p21"/>
          <p:cNvCxnSpPr>
            <a:stCxn id="242" idx="7"/>
            <a:endCxn id="246" idx="1"/>
          </p:cNvCxnSpPr>
          <p:nvPr/>
        </p:nvCxnSpPr>
        <p:spPr>
          <a:xfrm flipH="1" rot="10800000">
            <a:off x="5049129" y="2281599"/>
            <a:ext cx="478800" cy="669000"/>
          </a:xfrm>
          <a:prstGeom prst="straightConnector1">
            <a:avLst/>
          </a:prstGeom>
          <a:noFill/>
          <a:ln cap="flat" cmpd="sng" w="9525">
            <a:solidFill>
              <a:schemeClr val="dk2"/>
            </a:solidFill>
            <a:prstDash val="solid"/>
            <a:round/>
            <a:headEnd len="med" w="med" type="none"/>
            <a:tailEnd len="med" w="med" type="triangle"/>
          </a:ln>
        </p:spPr>
      </p:cxnSp>
      <p:cxnSp>
        <p:nvCxnSpPr>
          <p:cNvPr id="315" name="Google Shape;315;p21"/>
          <p:cNvCxnSpPr>
            <a:stCxn id="242" idx="7"/>
            <a:endCxn id="247" idx="1"/>
          </p:cNvCxnSpPr>
          <p:nvPr/>
        </p:nvCxnSpPr>
        <p:spPr>
          <a:xfrm flipH="1" rot="10800000">
            <a:off x="5049129" y="2641899"/>
            <a:ext cx="478800" cy="308700"/>
          </a:xfrm>
          <a:prstGeom prst="straightConnector1">
            <a:avLst/>
          </a:prstGeom>
          <a:noFill/>
          <a:ln cap="flat" cmpd="sng" w="9525">
            <a:solidFill>
              <a:schemeClr val="dk2"/>
            </a:solidFill>
            <a:prstDash val="solid"/>
            <a:round/>
            <a:headEnd len="med" w="med" type="none"/>
            <a:tailEnd len="med" w="med" type="triangle"/>
          </a:ln>
        </p:spPr>
      </p:cxnSp>
      <p:sp>
        <p:nvSpPr>
          <p:cNvPr id="316" name="Google Shape;316;p21"/>
          <p:cNvSpPr txBox="1"/>
          <p:nvPr/>
        </p:nvSpPr>
        <p:spPr>
          <a:xfrm>
            <a:off x="2640500" y="3172643"/>
            <a:ext cx="839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800"/>
              <a:t>Input Layer</a:t>
            </a:r>
            <a:endParaRPr b="1" sz="800"/>
          </a:p>
          <a:p>
            <a:pPr indent="0" lvl="0" marL="0" rtl="0" algn="ctr">
              <a:spcBef>
                <a:spcPts val="0"/>
              </a:spcBef>
              <a:spcAft>
                <a:spcPts val="0"/>
              </a:spcAft>
              <a:buNone/>
            </a:pPr>
            <a:r>
              <a:rPr b="1" lang="en-GB" sz="800"/>
              <a:t>(124 neurons)</a:t>
            </a:r>
            <a:endParaRPr b="1" sz="800"/>
          </a:p>
        </p:txBody>
      </p:sp>
      <p:sp>
        <p:nvSpPr>
          <p:cNvPr id="317" name="Google Shape;317;p21"/>
          <p:cNvSpPr txBox="1"/>
          <p:nvPr/>
        </p:nvSpPr>
        <p:spPr>
          <a:xfrm>
            <a:off x="4061296" y="3152503"/>
            <a:ext cx="894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800"/>
              <a:t>Hidden Layers</a:t>
            </a:r>
            <a:endParaRPr b="1" sz="800"/>
          </a:p>
          <a:p>
            <a:pPr indent="0" lvl="0" marL="0" rtl="0" algn="ctr">
              <a:spcBef>
                <a:spcPts val="0"/>
              </a:spcBef>
              <a:spcAft>
                <a:spcPts val="0"/>
              </a:spcAft>
              <a:buNone/>
            </a:pPr>
            <a:r>
              <a:rPr b="1" lang="en-GB" sz="800"/>
              <a:t>(124 neurons)</a:t>
            </a:r>
            <a:endParaRPr b="1" sz="800"/>
          </a:p>
        </p:txBody>
      </p:sp>
      <p:sp>
        <p:nvSpPr>
          <p:cNvPr id="318" name="Google Shape;318;p21"/>
          <p:cNvSpPr txBox="1"/>
          <p:nvPr/>
        </p:nvSpPr>
        <p:spPr>
          <a:xfrm>
            <a:off x="5316318" y="3145038"/>
            <a:ext cx="894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800"/>
              <a:t>Output Layer</a:t>
            </a:r>
            <a:endParaRPr b="1" sz="800"/>
          </a:p>
          <a:p>
            <a:pPr indent="0" lvl="0" marL="0" rtl="0" algn="ctr">
              <a:spcBef>
                <a:spcPts val="0"/>
              </a:spcBef>
              <a:spcAft>
                <a:spcPts val="0"/>
              </a:spcAft>
              <a:buNone/>
            </a:pPr>
            <a:r>
              <a:rPr b="1" lang="en-GB" sz="800"/>
              <a:t>(4 neurons)</a:t>
            </a:r>
            <a:endParaRPr b="1" sz="800"/>
          </a:p>
        </p:txBody>
      </p:sp>
      <p:cxnSp>
        <p:nvCxnSpPr>
          <p:cNvPr id="319" name="Google Shape;319;p21"/>
          <p:cNvCxnSpPr>
            <a:stCxn id="244" idx="6"/>
          </p:cNvCxnSpPr>
          <p:nvPr/>
        </p:nvCxnSpPr>
        <p:spPr>
          <a:xfrm flipH="1" rot="10800000">
            <a:off x="5756965" y="1684387"/>
            <a:ext cx="213300" cy="3600"/>
          </a:xfrm>
          <a:prstGeom prst="straightConnector1">
            <a:avLst/>
          </a:prstGeom>
          <a:noFill/>
          <a:ln cap="flat" cmpd="sng" w="9525">
            <a:solidFill>
              <a:schemeClr val="dk2"/>
            </a:solidFill>
            <a:prstDash val="solid"/>
            <a:round/>
            <a:headEnd len="med" w="med" type="none"/>
            <a:tailEnd len="med" w="med" type="triangle"/>
          </a:ln>
        </p:spPr>
      </p:cxnSp>
      <p:cxnSp>
        <p:nvCxnSpPr>
          <p:cNvPr id="320" name="Google Shape;320;p21"/>
          <p:cNvCxnSpPr>
            <a:stCxn id="245" idx="6"/>
          </p:cNvCxnSpPr>
          <p:nvPr/>
        </p:nvCxnSpPr>
        <p:spPr>
          <a:xfrm flipH="1" rot="10800000">
            <a:off x="5756965" y="1993240"/>
            <a:ext cx="205800" cy="4500"/>
          </a:xfrm>
          <a:prstGeom prst="straightConnector1">
            <a:avLst/>
          </a:prstGeom>
          <a:noFill/>
          <a:ln cap="flat" cmpd="sng" w="9525">
            <a:solidFill>
              <a:schemeClr val="dk2"/>
            </a:solidFill>
            <a:prstDash val="solid"/>
            <a:round/>
            <a:headEnd len="med" w="med" type="none"/>
            <a:tailEnd len="med" w="med" type="triangle"/>
          </a:ln>
        </p:spPr>
      </p:cxnSp>
      <p:cxnSp>
        <p:nvCxnSpPr>
          <p:cNvPr id="321" name="Google Shape;321;p21"/>
          <p:cNvCxnSpPr>
            <a:stCxn id="246" idx="6"/>
          </p:cNvCxnSpPr>
          <p:nvPr/>
        </p:nvCxnSpPr>
        <p:spPr>
          <a:xfrm>
            <a:off x="5756965" y="2358039"/>
            <a:ext cx="189900" cy="300"/>
          </a:xfrm>
          <a:prstGeom prst="straightConnector1">
            <a:avLst/>
          </a:prstGeom>
          <a:noFill/>
          <a:ln cap="flat" cmpd="sng" w="9525">
            <a:solidFill>
              <a:schemeClr val="dk2"/>
            </a:solidFill>
            <a:prstDash val="solid"/>
            <a:round/>
            <a:headEnd len="med" w="med" type="none"/>
            <a:tailEnd len="med" w="med" type="triangle"/>
          </a:ln>
        </p:spPr>
      </p:cxnSp>
      <p:cxnSp>
        <p:nvCxnSpPr>
          <p:cNvPr id="322" name="Google Shape;322;p21"/>
          <p:cNvCxnSpPr>
            <a:stCxn id="247" idx="6"/>
          </p:cNvCxnSpPr>
          <p:nvPr/>
        </p:nvCxnSpPr>
        <p:spPr>
          <a:xfrm flipH="1" rot="10800000">
            <a:off x="5756965" y="2715938"/>
            <a:ext cx="205800" cy="2400"/>
          </a:xfrm>
          <a:prstGeom prst="straightConnector1">
            <a:avLst/>
          </a:prstGeom>
          <a:noFill/>
          <a:ln cap="flat" cmpd="sng" w="9525">
            <a:solidFill>
              <a:schemeClr val="dk2"/>
            </a:solidFill>
            <a:prstDash val="solid"/>
            <a:round/>
            <a:headEnd len="med" w="med" type="none"/>
            <a:tailEnd len="med" w="med" type="triangle"/>
          </a:ln>
        </p:spPr>
      </p:cxnSp>
      <p:sp>
        <p:nvSpPr>
          <p:cNvPr id="323" name="Google Shape;323;p21"/>
          <p:cNvSpPr txBox="1"/>
          <p:nvPr/>
        </p:nvSpPr>
        <p:spPr>
          <a:xfrm>
            <a:off x="5876385" y="1503259"/>
            <a:ext cx="5169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600">
                <a:latin typeface="Times New Roman"/>
                <a:ea typeface="Times New Roman"/>
                <a:cs typeface="Times New Roman"/>
                <a:sym typeface="Times New Roman"/>
              </a:rPr>
              <a:t>Class 1</a:t>
            </a:r>
            <a:endParaRPr sz="600">
              <a:latin typeface="Times New Roman"/>
              <a:ea typeface="Times New Roman"/>
              <a:cs typeface="Times New Roman"/>
              <a:sym typeface="Times New Roman"/>
            </a:endParaRPr>
          </a:p>
        </p:txBody>
      </p:sp>
      <p:sp>
        <p:nvSpPr>
          <p:cNvPr id="324" name="Google Shape;324;p21"/>
          <p:cNvSpPr txBox="1"/>
          <p:nvPr/>
        </p:nvSpPr>
        <p:spPr>
          <a:xfrm>
            <a:off x="5876394" y="1837343"/>
            <a:ext cx="5169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600">
                <a:latin typeface="Times New Roman"/>
                <a:ea typeface="Times New Roman"/>
                <a:cs typeface="Times New Roman"/>
                <a:sym typeface="Times New Roman"/>
              </a:rPr>
              <a:t>Class 2</a:t>
            </a:r>
            <a:endParaRPr sz="600">
              <a:latin typeface="Times New Roman"/>
              <a:ea typeface="Times New Roman"/>
              <a:cs typeface="Times New Roman"/>
              <a:sym typeface="Times New Roman"/>
            </a:endParaRPr>
          </a:p>
        </p:txBody>
      </p:sp>
      <p:sp>
        <p:nvSpPr>
          <p:cNvPr id="325" name="Google Shape;325;p21"/>
          <p:cNvSpPr txBox="1"/>
          <p:nvPr/>
        </p:nvSpPr>
        <p:spPr>
          <a:xfrm>
            <a:off x="5876395" y="2171143"/>
            <a:ext cx="5169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600">
                <a:latin typeface="Times New Roman"/>
                <a:ea typeface="Times New Roman"/>
                <a:cs typeface="Times New Roman"/>
                <a:sym typeface="Times New Roman"/>
              </a:rPr>
              <a:t>Class 3</a:t>
            </a:r>
            <a:endParaRPr sz="600">
              <a:latin typeface="Times New Roman"/>
              <a:ea typeface="Times New Roman"/>
              <a:cs typeface="Times New Roman"/>
              <a:sym typeface="Times New Roman"/>
            </a:endParaRPr>
          </a:p>
        </p:txBody>
      </p:sp>
      <p:sp>
        <p:nvSpPr>
          <p:cNvPr id="326" name="Google Shape;326;p21"/>
          <p:cNvSpPr txBox="1"/>
          <p:nvPr/>
        </p:nvSpPr>
        <p:spPr>
          <a:xfrm>
            <a:off x="5876395" y="2491212"/>
            <a:ext cx="5169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600">
                <a:latin typeface="Times New Roman"/>
                <a:ea typeface="Times New Roman"/>
                <a:cs typeface="Times New Roman"/>
                <a:sym typeface="Times New Roman"/>
              </a:rPr>
              <a:t>Class 4</a:t>
            </a:r>
            <a:endParaRPr sz="600">
              <a:latin typeface="Times New Roman"/>
              <a:ea typeface="Times New Roman"/>
              <a:cs typeface="Times New Roman"/>
              <a:sym typeface="Times New Roman"/>
            </a:endParaRPr>
          </a:p>
        </p:txBody>
      </p:sp>
      <p:pic>
        <p:nvPicPr>
          <p:cNvPr id="327" name="Google Shape;327;p21"/>
          <p:cNvPicPr preferRelativeResize="0"/>
          <p:nvPr/>
        </p:nvPicPr>
        <p:blipFill>
          <a:blip r:embed="rId5">
            <a:alphaModFix/>
          </a:blip>
          <a:stretch>
            <a:fillRect/>
          </a:stretch>
        </p:blipFill>
        <p:spPr>
          <a:xfrm>
            <a:off x="6411381" y="1687583"/>
            <a:ext cx="2547069" cy="2036844"/>
          </a:xfrm>
          <a:prstGeom prst="rect">
            <a:avLst/>
          </a:prstGeom>
          <a:noFill/>
          <a:ln>
            <a:noFill/>
          </a:ln>
        </p:spPr>
      </p:pic>
      <p:pic>
        <p:nvPicPr>
          <p:cNvPr id="328" name="Google Shape;328;p21" title="VID_20210505_140653.mp4">
            <a:hlinkClick r:id="rId6"/>
          </p:cNvPr>
          <p:cNvPicPr preferRelativeResize="0"/>
          <p:nvPr/>
        </p:nvPicPr>
        <p:blipFill>
          <a:blip r:embed="rId7">
            <a:alphaModFix/>
          </a:blip>
          <a:stretch>
            <a:fillRect/>
          </a:stretch>
        </p:blipFill>
        <p:spPr>
          <a:xfrm>
            <a:off x="591963" y="1260788"/>
            <a:ext cx="1251898" cy="2235824"/>
          </a:xfrm>
          <a:prstGeom prst="rect">
            <a:avLst/>
          </a:prstGeom>
          <a:noFill/>
          <a:ln>
            <a:noFill/>
          </a:ln>
        </p:spPr>
      </p:pic>
      <p:sp>
        <p:nvSpPr>
          <p:cNvPr id="329" name="Google Shape;329;p21"/>
          <p:cNvSpPr txBox="1"/>
          <p:nvPr/>
        </p:nvSpPr>
        <p:spPr>
          <a:xfrm>
            <a:off x="556488" y="3622025"/>
            <a:ext cx="11871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700">
                <a:solidFill>
                  <a:schemeClr val="lt1"/>
                </a:solidFill>
                <a:latin typeface="Calibri"/>
                <a:ea typeface="Calibri"/>
                <a:cs typeface="Calibri"/>
                <a:sym typeface="Calibri"/>
              </a:rPr>
              <a:t>Harshita</a:t>
            </a:r>
            <a:endParaRPr sz="1700">
              <a:solidFill>
                <a:schemeClr val="lt1"/>
              </a:solidFill>
              <a:latin typeface="Calibri"/>
              <a:ea typeface="Calibri"/>
              <a:cs typeface="Calibri"/>
              <a:sym typeface="Calibri"/>
            </a:endParaRPr>
          </a:p>
        </p:txBody>
      </p:sp>
      <p:sp>
        <p:nvSpPr>
          <p:cNvPr id="330" name="Google Shape;330;p21"/>
          <p:cNvSpPr txBox="1"/>
          <p:nvPr/>
        </p:nvSpPr>
        <p:spPr>
          <a:xfrm>
            <a:off x="2522024" y="4625400"/>
            <a:ext cx="1896900" cy="289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